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6" r:id="rId6"/>
    <p:sldId id="263" r:id="rId7"/>
    <p:sldId id="265" r:id="rId8"/>
    <p:sldId id="267" r:id="rId9"/>
    <p:sldId id="268" r:id="rId10"/>
    <p:sldId id="264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B0E01C-FB3F-4CD9-8E53-1245460CDA70}">
          <p14:sldIdLst>
            <p14:sldId id="259"/>
            <p14:sldId id="260"/>
            <p14:sldId id="261"/>
            <p14:sldId id="262"/>
            <p14:sldId id="266"/>
            <p14:sldId id="263"/>
            <p14:sldId id="265"/>
            <p14:sldId id="267"/>
            <p14:sldId id="268"/>
            <p14:sldId id="264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нат" initials="Т" lastIdx="2" clrIdx="0">
    <p:extLst>
      <p:ext uri="{19B8F6BF-5375-455C-9EA6-DF929625EA0E}">
        <p15:presenceInfo xmlns:p15="http://schemas.microsoft.com/office/powerpoint/2012/main" userId="Тана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F6D60FD-6807-4D68-9308-87BD39A83982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5467036-0147-4CFD-A4D2-5E7848D0293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DCC623E-08AB-475C-9814-D939671E7209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Лист1!$H$4:$H$6</c:f>
              <c:strCache>
                <c:ptCount val="3"/>
                <c:pt idx="0">
                  <c:v>мунициапальные служащие</c:v>
                </c:pt>
                <c:pt idx="1">
                  <c:v>Депутаты АК</c:v>
                </c:pt>
                <c:pt idx="2">
                  <c:v>Члены сообщества, НПО</c:v>
                </c:pt>
              </c:strCache>
            </c:strRef>
          </c:cat>
          <c:val>
            <c:numRef>
              <c:f>Лист1!$I$4:$I$6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3D811-9846-49F4-A178-B0319D15CD89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900D06F-C0B1-4E75-894D-DA6D74660955}">
      <dgm:prSet phldrT="[Текст]"/>
      <dgm:spPr/>
      <dgm:t>
        <a:bodyPr/>
        <a:lstStyle/>
        <a:p>
          <a:r>
            <a:rPr lang="ru-RU" dirty="0" smtClean="0"/>
            <a:t>Сбор информации </a:t>
          </a:r>
          <a:r>
            <a:rPr lang="ru-RU" dirty="0" err="1" smtClean="0"/>
            <a:t>ГСМиО</a:t>
          </a:r>
          <a:endParaRPr lang="ru-RU" dirty="0"/>
        </a:p>
      </dgm:t>
    </dgm:pt>
    <dgm:pt modelId="{5D304163-0D5C-456F-BBF2-98DEFA790A3E}" type="parTrans" cxnId="{736FC290-F909-410C-BC73-DF5EFE56EDEA}">
      <dgm:prSet/>
      <dgm:spPr/>
      <dgm:t>
        <a:bodyPr/>
        <a:lstStyle/>
        <a:p>
          <a:endParaRPr lang="ru-RU"/>
        </a:p>
      </dgm:t>
    </dgm:pt>
    <dgm:pt modelId="{E9FC6E9E-3852-4469-BDFF-D7A67D1C559C}" type="sibTrans" cxnId="{736FC290-F909-410C-BC73-DF5EFE56EDEA}">
      <dgm:prSet/>
      <dgm:spPr/>
      <dgm:t>
        <a:bodyPr/>
        <a:lstStyle/>
        <a:p>
          <a:endParaRPr lang="ru-RU"/>
        </a:p>
      </dgm:t>
    </dgm:pt>
    <dgm:pt modelId="{69BD5406-CB7E-4CBF-A797-18B655B74BF2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Сбор информации</a:t>
          </a:r>
          <a:endParaRPr lang="ru-RU" dirty="0"/>
        </a:p>
      </dgm:t>
    </dgm:pt>
    <dgm:pt modelId="{39EE2982-826F-4C01-9D49-1C3250CFFF5C}" type="parTrans" cxnId="{A05625A1-7871-4359-A32F-901C558689A1}">
      <dgm:prSet/>
      <dgm:spPr/>
      <dgm:t>
        <a:bodyPr/>
        <a:lstStyle/>
        <a:p>
          <a:endParaRPr lang="ru-RU"/>
        </a:p>
      </dgm:t>
    </dgm:pt>
    <dgm:pt modelId="{C54A38EE-1247-4884-9F73-B6BE8C9011FE}" type="sibTrans" cxnId="{A05625A1-7871-4359-A32F-901C558689A1}">
      <dgm:prSet/>
      <dgm:spPr/>
      <dgm:t>
        <a:bodyPr/>
        <a:lstStyle/>
        <a:p>
          <a:endParaRPr lang="ru-RU"/>
        </a:p>
      </dgm:t>
    </dgm:pt>
    <dgm:pt modelId="{5C716F92-6BD3-4941-AAB7-87AB468CDD33}">
      <dgm:prSet phldrT="[Текст]"/>
      <dgm:spPr/>
      <dgm:t>
        <a:bodyPr/>
        <a:lstStyle/>
        <a:p>
          <a:r>
            <a:rPr lang="ru-RU" dirty="0" smtClean="0"/>
            <a:t>Сравнение на основе собранной информации</a:t>
          </a:r>
          <a:endParaRPr lang="ru-RU" dirty="0"/>
        </a:p>
      </dgm:t>
    </dgm:pt>
    <dgm:pt modelId="{947B3125-2A8B-4A79-8B60-3DCF79243B19}" type="parTrans" cxnId="{E989C66D-79CF-4D70-A779-2878B0BA7FA1}">
      <dgm:prSet/>
      <dgm:spPr/>
      <dgm:t>
        <a:bodyPr/>
        <a:lstStyle/>
        <a:p>
          <a:endParaRPr lang="ru-RU"/>
        </a:p>
      </dgm:t>
    </dgm:pt>
    <dgm:pt modelId="{47326CA2-FF5D-4CE8-B51C-CAA015B420A0}" type="sibTrans" cxnId="{E989C66D-79CF-4D70-A779-2878B0BA7FA1}">
      <dgm:prSet/>
      <dgm:spPr/>
      <dgm:t>
        <a:bodyPr/>
        <a:lstStyle/>
        <a:p>
          <a:endParaRPr lang="ru-RU"/>
        </a:p>
      </dgm:t>
    </dgm:pt>
    <dgm:pt modelId="{60161F96-3A8E-4A1A-B8EF-FDCAC05E7C8F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Соответствует</a:t>
          </a:r>
          <a:endParaRPr lang="ru-RU" dirty="0"/>
        </a:p>
      </dgm:t>
    </dgm:pt>
    <dgm:pt modelId="{1FF2EE7D-1816-44F1-B7E4-62EE06BCB8E9}" type="parTrans" cxnId="{DFE0E4CD-E05C-4D43-972A-D8FDE94F5A9F}">
      <dgm:prSet/>
      <dgm:spPr/>
      <dgm:t>
        <a:bodyPr/>
        <a:lstStyle/>
        <a:p>
          <a:endParaRPr lang="ru-RU"/>
        </a:p>
      </dgm:t>
    </dgm:pt>
    <dgm:pt modelId="{DF9A5FFC-FC6F-42E4-A2FB-BCCB405B3F33}" type="sibTrans" cxnId="{DFE0E4CD-E05C-4D43-972A-D8FDE94F5A9F}">
      <dgm:prSet/>
      <dgm:spPr/>
      <dgm:t>
        <a:bodyPr/>
        <a:lstStyle/>
        <a:p>
          <a:endParaRPr lang="ru-RU"/>
        </a:p>
      </dgm:t>
    </dgm:pt>
    <dgm:pt modelId="{388A21E5-150F-4D07-8991-1F168FBAED83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Не соответствует стандарты услуг</a:t>
          </a:r>
          <a:endParaRPr lang="ru-RU" dirty="0"/>
        </a:p>
      </dgm:t>
    </dgm:pt>
    <dgm:pt modelId="{F52C0B30-2AA6-4AC6-B9DA-DE52BBE1C1C9}" type="parTrans" cxnId="{435CDBB2-6A4F-43A6-A897-CC2A48095DDD}">
      <dgm:prSet/>
      <dgm:spPr/>
      <dgm:t>
        <a:bodyPr/>
        <a:lstStyle/>
        <a:p>
          <a:endParaRPr lang="ru-RU"/>
        </a:p>
      </dgm:t>
    </dgm:pt>
    <dgm:pt modelId="{B63C0682-5F71-491F-BC28-3F80F4886BF6}" type="sibTrans" cxnId="{435CDBB2-6A4F-43A6-A897-CC2A48095DDD}">
      <dgm:prSet/>
      <dgm:spPr/>
      <dgm:t>
        <a:bodyPr/>
        <a:lstStyle/>
        <a:p>
          <a:endParaRPr lang="ru-RU"/>
        </a:p>
      </dgm:t>
    </dgm:pt>
    <dgm:pt modelId="{51729715-6A0C-4BA3-9FC4-43D8E54450F3}">
      <dgm:prSet phldrT="[Текст]"/>
      <dgm:spPr/>
      <dgm:t>
        <a:bodyPr/>
        <a:lstStyle/>
        <a:p>
          <a:r>
            <a:rPr lang="ru-RU" dirty="0" smtClean="0"/>
            <a:t>Ожидания потребителей услуг</a:t>
          </a:r>
          <a:endParaRPr lang="ru-RU" dirty="0"/>
        </a:p>
      </dgm:t>
    </dgm:pt>
    <dgm:pt modelId="{856742D5-E35D-42BF-8228-5659E1FC526F}" type="parTrans" cxnId="{92A71CB9-5825-426C-93E5-75054C832E98}">
      <dgm:prSet/>
      <dgm:spPr/>
      <dgm:t>
        <a:bodyPr/>
        <a:lstStyle/>
        <a:p>
          <a:endParaRPr lang="ru-RU"/>
        </a:p>
      </dgm:t>
    </dgm:pt>
    <dgm:pt modelId="{47721253-ED97-49A1-90B9-CFC6AEB5560F}" type="sibTrans" cxnId="{92A71CB9-5825-426C-93E5-75054C832E98}">
      <dgm:prSet/>
      <dgm:spPr/>
      <dgm:t>
        <a:bodyPr/>
        <a:lstStyle/>
        <a:p>
          <a:endParaRPr lang="ru-RU"/>
        </a:p>
      </dgm:t>
    </dgm:pt>
    <dgm:pt modelId="{7CC4DAC7-AFC6-4D5F-BDF8-3E98F76C7D8B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Соответствует </a:t>
          </a:r>
          <a:endParaRPr lang="ru-RU" dirty="0"/>
        </a:p>
      </dgm:t>
    </dgm:pt>
    <dgm:pt modelId="{18A083BD-ECE9-43CD-9338-169308FAD4D5}" type="parTrans" cxnId="{570E47A1-D629-4C52-A7DD-E6637F2A564F}">
      <dgm:prSet/>
      <dgm:spPr/>
      <dgm:t>
        <a:bodyPr/>
        <a:lstStyle/>
        <a:p>
          <a:endParaRPr lang="ru-RU"/>
        </a:p>
      </dgm:t>
    </dgm:pt>
    <dgm:pt modelId="{20C1DCC3-23B5-4660-BFC6-52EDD13470C7}" type="sibTrans" cxnId="{570E47A1-D629-4C52-A7DD-E6637F2A564F}">
      <dgm:prSet/>
      <dgm:spPr/>
      <dgm:t>
        <a:bodyPr/>
        <a:lstStyle/>
        <a:p>
          <a:endParaRPr lang="ru-RU"/>
        </a:p>
      </dgm:t>
    </dgm:pt>
    <dgm:pt modelId="{973DCF2D-17AA-41C9-83B6-071E02C78FDB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Не соответствует ожиданиям потребителей услуг </a:t>
          </a:r>
          <a:endParaRPr lang="ru-RU" dirty="0"/>
        </a:p>
      </dgm:t>
    </dgm:pt>
    <dgm:pt modelId="{05F7F786-4A03-45D8-A091-E6BF2684A9F2}" type="parTrans" cxnId="{D3C17005-5576-493A-A735-3CC5581C9EAD}">
      <dgm:prSet/>
      <dgm:spPr/>
      <dgm:t>
        <a:bodyPr/>
        <a:lstStyle/>
        <a:p>
          <a:endParaRPr lang="ru-RU"/>
        </a:p>
      </dgm:t>
    </dgm:pt>
    <dgm:pt modelId="{CE6DC55B-42C4-4FFA-8FC7-7C307B9A5291}" type="sibTrans" cxnId="{D3C17005-5576-493A-A735-3CC5581C9EAD}">
      <dgm:prSet/>
      <dgm:spPr/>
      <dgm:t>
        <a:bodyPr/>
        <a:lstStyle/>
        <a:p>
          <a:endParaRPr lang="ru-RU"/>
        </a:p>
      </dgm:t>
    </dgm:pt>
    <dgm:pt modelId="{2943EACA-9613-4D29-B8C9-4BB35245BFA6}" type="pres">
      <dgm:prSet presAssocID="{5ED3D811-9846-49F4-A178-B0319D15CD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630D1-8B2F-49AA-A14A-1DB12174B932}" type="pres">
      <dgm:prSet presAssocID="{5ED3D811-9846-49F4-A178-B0319D15CD89}" presName="tSp" presStyleCnt="0"/>
      <dgm:spPr/>
    </dgm:pt>
    <dgm:pt modelId="{FEEA7F18-66B3-42F4-BEFD-2C9E85B2FE1F}" type="pres">
      <dgm:prSet presAssocID="{5ED3D811-9846-49F4-A178-B0319D15CD89}" presName="bSp" presStyleCnt="0"/>
      <dgm:spPr/>
    </dgm:pt>
    <dgm:pt modelId="{6E217D15-0409-45E4-8733-7B3F1EBA9ED1}" type="pres">
      <dgm:prSet presAssocID="{5ED3D811-9846-49F4-A178-B0319D15CD89}" presName="process" presStyleCnt="0"/>
      <dgm:spPr/>
    </dgm:pt>
    <dgm:pt modelId="{9B02DBE3-30D0-4A9B-95D2-FB87410E0925}" type="pres">
      <dgm:prSet presAssocID="{9900D06F-C0B1-4E75-894D-DA6D74660955}" presName="composite1" presStyleCnt="0"/>
      <dgm:spPr/>
    </dgm:pt>
    <dgm:pt modelId="{C179617B-5239-4E64-8AB9-D09691159345}" type="pres">
      <dgm:prSet presAssocID="{9900D06F-C0B1-4E75-894D-DA6D74660955}" presName="dummyNode1" presStyleLbl="node1" presStyleIdx="0" presStyleCnt="3"/>
      <dgm:spPr/>
    </dgm:pt>
    <dgm:pt modelId="{898EBACC-B1FD-4175-8C0A-477ACA8524F0}" type="pres">
      <dgm:prSet presAssocID="{9900D06F-C0B1-4E75-894D-DA6D7466095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7C1AA-D6E5-441C-B8A9-04E3EBF23C77}" type="pres">
      <dgm:prSet presAssocID="{9900D06F-C0B1-4E75-894D-DA6D746609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5AE30-A059-423F-AE1A-79409A92F125}" type="pres">
      <dgm:prSet presAssocID="{9900D06F-C0B1-4E75-894D-DA6D7466095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80183-AEB5-47A9-8EFE-26CB63F5EB37}" type="pres">
      <dgm:prSet presAssocID="{9900D06F-C0B1-4E75-894D-DA6D74660955}" presName="connSite1" presStyleCnt="0"/>
      <dgm:spPr/>
    </dgm:pt>
    <dgm:pt modelId="{CC4B9D82-1E4E-400D-AE84-9C93189C18D8}" type="pres">
      <dgm:prSet presAssocID="{E9FC6E9E-3852-4469-BDFF-D7A67D1C559C}" presName="Name9" presStyleLbl="sibTrans2D1" presStyleIdx="0" presStyleCnt="2"/>
      <dgm:spPr/>
      <dgm:t>
        <a:bodyPr/>
        <a:lstStyle/>
        <a:p>
          <a:endParaRPr lang="ru-RU"/>
        </a:p>
      </dgm:t>
    </dgm:pt>
    <dgm:pt modelId="{9E1D8571-39DB-4C81-A5FE-C9409ED4B7A7}" type="pres">
      <dgm:prSet presAssocID="{5C716F92-6BD3-4941-AAB7-87AB468CDD33}" presName="composite2" presStyleCnt="0"/>
      <dgm:spPr/>
    </dgm:pt>
    <dgm:pt modelId="{A8223341-5EFD-48F3-B0C7-A4F91B0DB238}" type="pres">
      <dgm:prSet presAssocID="{5C716F92-6BD3-4941-AAB7-87AB468CDD33}" presName="dummyNode2" presStyleLbl="node1" presStyleIdx="0" presStyleCnt="3"/>
      <dgm:spPr/>
    </dgm:pt>
    <dgm:pt modelId="{A91E5DFA-F271-4B8C-B47E-DD9194201E29}" type="pres">
      <dgm:prSet presAssocID="{5C716F92-6BD3-4941-AAB7-87AB468CDD33}" presName="childNode2" presStyleLbl="bgAcc1" presStyleIdx="1" presStyleCnt="3" custScaleX="141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9972D-EB6C-4363-BF73-CF210F7750B3}" type="pres">
      <dgm:prSet presAssocID="{5C716F92-6BD3-4941-AAB7-87AB468CDD3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06C5E-F6D2-47AB-9220-D3CDA44FE2A0}" type="pres">
      <dgm:prSet presAssocID="{5C716F92-6BD3-4941-AAB7-87AB468CDD3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25B7B-2DE3-4383-8346-79C424DAF66E}" type="pres">
      <dgm:prSet presAssocID="{5C716F92-6BD3-4941-AAB7-87AB468CDD33}" presName="connSite2" presStyleCnt="0"/>
      <dgm:spPr/>
    </dgm:pt>
    <dgm:pt modelId="{54ECBF67-27AE-4653-BAE8-41CAB78AFDF6}" type="pres">
      <dgm:prSet presAssocID="{47326CA2-FF5D-4CE8-B51C-CAA015B420A0}" presName="Name18" presStyleLbl="sibTrans2D1" presStyleIdx="1" presStyleCnt="2"/>
      <dgm:spPr/>
      <dgm:t>
        <a:bodyPr/>
        <a:lstStyle/>
        <a:p>
          <a:endParaRPr lang="ru-RU"/>
        </a:p>
      </dgm:t>
    </dgm:pt>
    <dgm:pt modelId="{15F989F3-4DA6-4041-811C-D4682F42F528}" type="pres">
      <dgm:prSet presAssocID="{51729715-6A0C-4BA3-9FC4-43D8E54450F3}" presName="composite1" presStyleCnt="0"/>
      <dgm:spPr/>
    </dgm:pt>
    <dgm:pt modelId="{3CDE240D-86F8-4632-8BCC-67AC03C0E9AA}" type="pres">
      <dgm:prSet presAssocID="{51729715-6A0C-4BA3-9FC4-43D8E54450F3}" presName="dummyNode1" presStyleLbl="node1" presStyleIdx="1" presStyleCnt="3"/>
      <dgm:spPr/>
    </dgm:pt>
    <dgm:pt modelId="{D6A2EDE8-05C3-4269-B138-4AF6A81BBE71}" type="pres">
      <dgm:prSet presAssocID="{51729715-6A0C-4BA3-9FC4-43D8E54450F3}" presName="childNode1" presStyleLbl="bgAcc1" presStyleIdx="2" presStyleCnt="3" custScaleX="12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C9A06-FFEC-4E80-8E2D-E83AB129BA32}" type="pres">
      <dgm:prSet presAssocID="{51729715-6A0C-4BA3-9FC4-43D8E54450F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0EA4D-FCD8-45C7-A3C1-3F53D666FBFA}" type="pres">
      <dgm:prSet presAssocID="{51729715-6A0C-4BA3-9FC4-43D8E54450F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430F7-9E0B-4C94-96CF-C792ED447BAE}" type="pres">
      <dgm:prSet presAssocID="{51729715-6A0C-4BA3-9FC4-43D8E54450F3}" presName="connSite1" presStyleCnt="0"/>
      <dgm:spPr/>
    </dgm:pt>
  </dgm:ptLst>
  <dgm:cxnLst>
    <dgm:cxn modelId="{1DA09298-7495-4BC9-BA23-2A6B393F94C7}" type="presOf" srcId="{5C716F92-6BD3-4941-AAB7-87AB468CDD33}" destId="{E7D06C5E-F6D2-47AB-9220-D3CDA44FE2A0}" srcOrd="0" destOrd="0" presId="urn:microsoft.com/office/officeart/2005/8/layout/hProcess4"/>
    <dgm:cxn modelId="{A05625A1-7871-4359-A32F-901C558689A1}" srcId="{9900D06F-C0B1-4E75-894D-DA6D74660955}" destId="{69BD5406-CB7E-4CBF-A797-18B655B74BF2}" srcOrd="0" destOrd="0" parTransId="{39EE2982-826F-4C01-9D49-1C3250CFFF5C}" sibTransId="{C54A38EE-1247-4884-9F73-B6BE8C9011FE}"/>
    <dgm:cxn modelId="{13DE1E06-D642-45C9-B832-771C4FB5A586}" type="presOf" srcId="{973DCF2D-17AA-41C9-83B6-071E02C78FDB}" destId="{6FAC9A06-FFEC-4E80-8E2D-E83AB129BA32}" srcOrd="1" destOrd="1" presId="urn:microsoft.com/office/officeart/2005/8/layout/hProcess4"/>
    <dgm:cxn modelId="{736FC290-F909-410C-BC73-DF5EFE56EDEA}" srcId="{5ED3D811-9846-49F4-A178-B0319D15CD89}" destId="{9900D06F-C0B1-4E75-894D-DA6D74660955}" srcOrd="0" destOrd="0" parTransId="{5D304163-0D5C-456F-BBF2-98DEFA790A3E}" sibTransId="{E9FC6E9E-3852-4469-BDFF-D7A67D1C559C}"/>
    <dgm:cxn modelId="{41F185A6-9DD9-4811-836E-3CBC4E3CA16D}" type="presOf" srcId="{E9FC6E9E-3852-4469-BDFF-D7A67D1C559C}" destId="{CC4B9D82-1E4E-400D-AE84-9C93189C18D8}" srcOrd="0" destOrd="0" presId="urn:microsoft.com/office/officeart/2005/8/layout/hProcess4"/>
    <dgm:cxn modelId="{180D5E0B-9FCF-4353-A94E-AFFF8D493F7A}" type="presOf" srcId="{388A21E5-150F-4D07-8991-1F168FBAED83}" destId="{6BB9972D-EB6C-4363-BF73-CF210F7750B3}" srcOrd="1" destOrd="1" presId="urn:microsoft.com/office/officeart/2005/8/layout/hProcess4"/>
    <dgm:cxn modelId="{D3C17005-5576-493A-A735-3CC5581C9EAD}" srcId="{51729715-6A0C-4BA3-9FC4-43D8E54450F3}" destId="{973DCF2D-17AA-41C9-83B6-071E02C78FDB}" srcOrd="1" destOrd="0" parTransId="{05F7F786-4A03-45D8-A091-E6BF2684A9F2}" sibTransId="{CE6DC55B-42C4-4FFA-8FC7-7C307B9A5291}"/>
    <dgm:cxn modelId="{983BDD89-4C03-4803-844B-7166D18CF5F2}" type="presOf" srcId="{973DCF2D-17AA-41C9-83B6-071E02C78FDB}" destId="{D6A2EDE8-05C3-4269-B138-4AF6A81BBE71}" srcOrd="0" destOrd="1" presId="urn:microsoft.com/office/officeart/2005/8/layout/hProcess4"/>
    <dgm:cxn modelId="{B6ED1A92-9CB3-4DAD-9C3B-C579CFECBC97}" type="presOf" srcId="{388A21E5-150F-4D07-8991-1F168FBAED83}" destId="{A91E5DFA-F271-4B8C-B47E-DD9194201E29}" srcOrd="0" destOrd="1" presId="urn:microsoft.com/office/officeart/2005/8/layout/hProcess4"/>
    <dgm:cxn modelId="{E989C66D-79CF-4D70-A779-2878B0BA7FA1}" srcId="{5ED3D811-9846-49F4-A178-B0319D15CD89}" destId="{5C716F92-6BD3-4941-AAB7-87AB468CDD33}" srcOrd="1" destOrd="0" parTransId="{947B3125-2A8B-4A79-8B60-3DCF79243B19}" sibTransId="{47326CA2-FF5D-4CE8-B51C-CAA015B420A0}"/>
    <dgm:cxn modelId="{79BEC5AB-9760-4C29-955E-EB0152C86516}" type="presOf" srcId="{47326CA2-FF5D-4CE8-B51C-CAA015B420A0}" destId="{54ECBF67-27AE-4653-BAE8-41CAB78AFDF6}" srcOrd="0" destOrd="0" presId="urn:microsoft.com/office/officeart/2005/8/layout/hProcess4"/>
    <dgm:cxn modelId="{D76C1079-BDED-49E0-9460-627AA2E23970}" type="presOf" srcId="{5ED3D811-9846-49F4-A178-B0319D15CD89}" destId="{2943EACA-9613-4D29-B8C9-4BB35245BFA6}" srcOrd="0" destOrd="0" presId="urn:microsoft.com/office/officeart/2005/8/layout/hProcess4"/>
    <dgm:cxn modelId="{76EEFDD0-6431-4452-B130-BFBE57BA0FCF}" type="presOf" srcId="{7CC4DAC7-AFC6-4D5F-BDF8-3E98F76C7D8B}" destId="{D6A2EDE8-05C3-4269-B138-4AF6A81BBE71}" srcOrd="0" destOrd="0" presId="urn:microsoft.com/office/officeart/2005/8/layout/hProcess4"/>
    <dgm:cxn modelId="{DFE0E4CD-E05C-4D43-972A-D8FDE94F5A9F}" srcId="{5C716F92-6BD3-4941-AAB7-87AB468CDD33}" destId="{60161F96-3A8E-4A1A-B8EF-FDCAC05E7C8F}" srcOrd="0" destOrd="0" parTransId="{1FF2EE7D-1816-44F1-B7E4-62EE06BCB8E9}" sibTransId="{DF9A5FFC-FC6F-42E4-A2FB-BCCB405B3F33}"/>
    <dgm:cxn modelId="{A17C5069-9B04-472D-81E3-799D4EBC74B3}" type="presOf" srcId="{60161F96-3A8E-4A1A-B8EF-FDCAC05E7C8F}" destId="{A91E5DFA-F271-4B8C-B47E-DD9194201E29}" srcOrd="0" destOrd="0" presId="urn:microsoft.com/office/officeart/2005/8/layout/hProcess4"/>
    <dgm:cxn modelId="{501683DE-2259-407B-92B2-B651B7C93AF7}" type="presOf" srcId="{9900D06F-C0B1-4E75-894D-DA6D74660955}" destId="{E9D5AE30-A059-423F-AE1A-79409A92F125}" srcOrd="0" destOrd="0" presId="urn:microsoft.com/office/officeart/2005/8/layout/hProcess4"/>
    <dgm:cxn modelId="{435CDBB2-6A4F-43A6-A897-CC2A48095DDD}" srcId="{5C716F92-6BD3-4941-AAB7-87AB468CDD33}" destId="{388A21E5-150F-4D07-8991-1F168FBAED83}" srcOrd="1" destOrd="0" parTransId="{F52C0B30-2AA6-4AC6-B9DA-DE52BBE1C1C9}" sibTransId="{B63C0682-5F71-491F-BC28-3F80F4886BF6}"/>
    <dgm:cxn modelId="{687265CC-B5C9-408E-8A39-C3FDDE5CF997}" type="presOf" srcId="{69BD5406-CB7E-4CBF-A797-18B655B74BF2}" destId="{898EBACC-B1FD-4175-8C0A-477ACA8524F0}" srcOrd="0" destOrd="0" presId="urn:microsoft.com/office/officeart/2005/8/layout/hProcess4"/>
    <dgm:cxn modelId="{E2841C7A-71FE-4A99-A672-04C5168C1F19}" type="presOf" srcId="{7CC4DAC7-AFC6-4D5F-BDF8-3E98F76C7D8B}" destId="{6FAC9A06-FFEC-4E80-8E2D-E83AB129BA32}" srcOrd="1" destOrd="0" presId="urn:microsoft.com/office/officeart/2005/8/layout/hProcess4"/>
    <dgm:cxn modelId="{92A71CB9-5825-426C-93E5-75054C832E98}" srcId="{5ED3D811-9846-49F4-A178-B0319D15CD89}" destId="{51729715-6A0C-4BA3-9FC4-43D8E54450F3}" srcOrd="2" destOrd="0" parTransId="{856742D5-E35D-42BF-8228-5659E1FC526F}" sibTransId="{47721253-ED97-49A1-90B9-CFC6AEB5560F}"/>
    <dgm:cxn modelId="{5309B9BE-A630-41C4-B64A-FA1E9E58371F}" type="presOf" srcId="{51729715-6A0C-4BA3-9FC4-43D8E54450F3}" destId="{CCB0EA4D-FCD8-45C7-A3C1-3F53D666FBFA}" srcOrd="0" destOrd="0" presId="urn:microsoft.com/office/officeart/2005/8/layout/hProcess4"/>
    <dgm:cxn modelId="{570E47A1-D629-4C52-A7DD-E6637F2A564F}" srcId="{51729715-6A0C-4BA3-9FC4-43D8E54450F3}" destId="{7CC4DAC7-AFC6-4D5F-BDF8-3E98F76C7D8B}" srcOrd="0" destOrd="0" parTransId="{18A083BD-ECE9-43CD-9338-169308FAD4D5}" sibTransId="{20C1DCC3-23B5-4660-BFC6-52EDD13470C7}"/>
    <dgm:cxn modelId="{2A63BBE3-C62F-4314-A182-131E5AB0D3F1}" type="presOf" srcId="{60161F96-3A8E-4A1A-B8EF-FDCAC05E7C8F}" destId="{6BB9972D-EB6C-4363-BF73-CF210F7750B3}" srcOrd="1" destOrd="0" presId="urn:microsoft.com/office/officeart/2005/8/layout/hProcess4"/>
    <dgm:cxn modelId="{BE1B39DC-26FD-4435-BD86-8B2D430B6DD5}" type="presOf" srcId="{69BD5406-CB7E-4CBF-A797-18B655B74BF2}" destId="{09A7C1AA-D6E5-441C-B8A9-04E3EBF23C77}" srcOrd="1" destOrd="0" presId="urn:microsoft.com/office/officeart/2005/8/layout/hProcess4"/>
    <dgm:cxn modelId="{DBEE69CF-DD73-4BC3-8D59-493E5442F6D5}" type="presParOf" srcId="{2943EACA-9613-4D29-B8C9-4BB35245BFA6}" destId="{41C630D1-8B2F-49AA-A14A-1DB12174B932}" srcOrd="0" destOrd="0" presId="urn:microsoft.com/office/officeart/2005/8/layout/hProcess4"/>
    <dgm:cxn modelId="{9FBD9729-6644-419F-B0AC-591117DAD250}" type="presParOf" srcId="{2943EACA-9613-4D29-B8C9-4BB35245BFA6}" destId="{FEEA7F18-66B3-42F4-BEFD-2C9E85B2FE1F}" srcOrd="1" destOrd="0" presId="urn:microsoft.com/office/officeart/2005/8/layout/hProcess4"/>
    <dgm:cxn modelId="{7FA70CB8-7493-40EF-A2C8-7865852A9921}" type="presParOf" srcId="{2943EACA-9613-4D29-B8C9-4BB35245BFA6}" destId="{6E217D15-0409-45E4-8733-7B3F1EBA9ED1}" srcOrd="2" destOrd="0" presId="urn:microsoft.com/office/officeart/2005/8/layout/hProcess4"/>
    <dgm:cxn modelId="{1B17EABF-8FB3-4619-8421-08FC65C22B9A}" type="presParOf" srcId="{6E217D15-0409-45E4-8733-7B3F1EBA9ED1}" destId="{9B02DBE3-30D0-4A9B-95D2-FB87410E0925}" srcOrd="0" destOrd="0" presId="urn:microsoft.com/office/officeart/2005/8/layout/hProcess4"/>
    <dgm:cxn modelId="{BF0AC03F-D3A1-4528-95B7-E71608967719}" type="presParOf" srcId="{9B02DBE3-30D0-4A9B-95D2-FB87410E0925}" destId="{C179617B-5239-4E64-8AB9-D09691159345}" srcOrd="0" destOrd="0" presId="urn:microsoft.com/office/officeart/2005/8/layout/hProcess4"/>
    <dgm:cxn modelId="{D51E51B5-9A80-465E-AC61-968A3EE06E8D}" type="presParOf" srcId="{9B02DBE3-30D0-4A9B-95D2-FB87410E0925}" destId="{898EBACC-B1FD-4175-8C0A-477ACA8524F0}" srcOrd="1" destOrd="0" presId="urn:microsoft.com/office/officeart/2005/8/layout/hProcess4"/>
    <dgm:cxn modelId="{CB26C54F-411E-41E7-8D63-4D5960578EE9}" type="presParOf" srcId="{9B02DBE3-30D0-4A9B-95D2-FB87410E0925}" destId="{09A7C1AA-D6E5-441C-B8A9-04E3EBF23C77}" srcOrd="2" destOrd="0" presId="urn:microsoft.com/office/officeart/2005/8/layout/hProcess4"/>
    <dgm:cxn modelId="{2005D3D4-F110-42BA-85E2-99E92F3C442F}" type="presParOf" srcId="{9B02DBE3-30D0-4A9B-95D2-FB87410E0925}" destId="{E9D5AE30-A059-423F-AE1A-79409A92F125}" srcOrd="3" destOrd="0" presId="urn:microsoft.com/office/officeart/2005/8/layout/hProcess4"/>
    <dgm:cxn modelId="{CEAFCC1A-5F8A-4F9A-9FA9-3BBF3DB5962F}" type="presParOf" srcId="{9B02DBE3-30D0-4A9B-95D2-FB87410E0925}" destId="{DDA80183-AEB5-47A9-8EFE-26CB63F5EB37}" srcOrd="4" destOrd="0" presId="urn:microsoft.com/office/officeart/2005/8/layout/hProcess4"/>
    <dgm:cxn modelId="{4D4E7DCC-6500-4028-AC53-6E234DAE0FCD}" type="presParOf" srcId="{6E217D15-0409-45E4-8733-7B3F1EBA9ED1}" destId="{CC4B9D82-1E4E-400D-AE84-9C93189C18D8}" srcOrd="1" destOrd="0" presId="urn:microsoft.com/office/officeart/2005/8/layout/hProcess4"/>
    <dgm:cxn modelId="{F9E6D4A8-9265-4ABE-9E71-865E0D66544E}" type="presParOf" srcId="{6E217D15-0409-45E4-8733-7B3F1EBA9ED1}" destId="{9E1D8571-39DB-4C81-A5FE-C9409ED4B7A7}" srcOrd="2" destOrd="0" presId="urn:microsoft.com/office/officeart/2005/8/layout/hProcess4"/>
    <dgm:cxn modelId="{312929B6-3149-46A2-8680-AADBC876FA5D}" type="presParOf" srcId="{9E1D8571-39DB-4C81-A5FE-C9409ED4B7A7}" destId="{A8223341-5EFD-48F3-B0C7-A4F91B0DB238}" srcOrd="0" destOrd="0" presId="urn:microsoft.com/office/officeart/2005/8/layout/hProcess4"/>
    <dgm:cxn modelId="{082D8036-CD5D-481C-9077-13F4EE352085}" type="presParOf" srcId="{9E1D8571-39DB-4C81-A5FE-C9409ED4B7A7}" destId="{A91E5DFA-F271-4B8C-B47E-DD9194201E29}" srcOrd="1" destOrd="0" presId="urn:microsoft.com/office/officeart/2005/8/layout/hProcess4"/>
    <dgm:cxn modelId="{E4C36E1F-304F-413B-B334-0D611C485B33}" type="presParOf" srcId="{9E1D8571-39DB-4C81-A5FE-C9409ED4B7A7}" destId="{6BB9972D-EB6C-4363-BF73-CF210F7750B3}" srcOrd="2" destOrd="0" presId="urn:microsoft.com/office/officeart/2005/8/layout/hProcess4"/>
    <dgm:cxn modelId="{4A327F62-B6D5-470F-A273-FD6BA377F4CF}" type="presParOf" srcId="{9E1D8571-39DB-4C81-A5FE-C9409ED4B7A7}" destId="{E7D06C5E-F6D2-47AB-9220-D3CDA44FE2A0}" srcOrd="3" destOrd="0" presId="urn:microsoft.com/office/officeart/2005/8/layout/hProcess4"/>
    <dgm:cxn modelId="{15003700-A425-45D5-8EDB-E77D773C1DBD}" type="presParOf" srcId="{9E1D8571-39DB-4C81-A5FE-C9409ED4B7A7}" destId="{74225B7B-2DE3-4383-8346-79C424DAF66E}" srcOrd="4" destOrd="0" presId="urn:microsoft.com/office/officeart/2005/8/layout/hProcess4"/>
    <dgm:cxn modelId="{C87CD987-C12B-4850-BD04-5BDE75A97872}" type="presParOf" srcId="{6E217D15-0409-45E4-8733-7B3F1EBA9ED1}" destId="{54ECBF67-27AE-4653-BAE8-41CAB78AFDF6}" srcOrd="3" destOrd="0" presId="urn:microsoft.com/office/officeart/2005/8/layout/hProcess4"/>
    <dgm:cxn modelId="{096092C9-7D80-48AF-8041-1FAB902DA390}" type="presParOf" srcId="{6E217D15-0409-45E4-8733-7B3F1EBA9ED1}" destId="{15F989F3-4DA6-4041-811C-D4682F42F528}" srcOrd="4" destOrd="0" presId="urn:microsoft.com/office/officeart/2005/8/layout/hProcess4"/>
    <dgm:cxn modelId="{1658671D-9524-4CBC-912F-BF7795F7FF70}" type="presParOf" srcId="{15F989F3-4DA6-4041-811C-D4682F42F528}" destId="{3CDE240D-86F8-4632-8BCC-67AC03C0E9AA}" srcOrd="0" destOrd="0" presId="urn:microsoft.com/office/officeart/2005/8/layout/hProcess4"/>
    <dgm:cxn modelId="{0B4D9582-B34B-4DE7-A22E-DBA6994B04C3}" type="presParOf" srcId="{15F989F3-4DA6-4041-811C-D4682F42F528}" destId="{D6A2EDE8-05C3-4269-B138-4AF6A81BBE71}" srcOrd="1" destOrd="0" presId="urn:microsoft.com/office/officeart/2005/8/layout/hProcess4"/>
    <dgm:cxn modelId="{6AE336BA-F158-47F9-8EA8-1E0CAE0CEE03}" type="presParOf" srcId="{15F989F3-4DA6-4041-811C-D4682F42F528}" destId="{6FAC9A06-FFEC-4E80-8E2D-E83AB129BA32}" srcOrd="2" destOrd="0" presId="urn:microsoft.com/office/officeart/2005/8/layout/hProcess4"/>
    <dgm:cxn modelId="{C4DA388D-E3B7-4444-9814-2C89A5347D03}" type="presParOf" srcId="{15F989F3-4DA6-4041-811C-D4682F42F528}" destId="{CCB0EA4D-FCD8-45C7-A3C1-3F53D666FBFA}" srcOrd="3" destOrd="0" presId="urn:microsoft.com/office/officeart/2005/8/layout/hProcess4"/>
    <dgm:cxn modelId="{A17F9780-5A4E-4BE9-9935-3B4B980F9D7E}" type="presParOf" srcId="{15F989F3-4DA6-4041-811C-D4682F42F528}" destId="{E68430F7-9E0B-4C94-96CF-C792ED447BA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EBACC-B1FD-4175-8C0A-477ACA8524F0}">
      <dsp:nvSpPr>
        <dsp:cNvPr id="0" name=""/>
        <dsp:cNvSpPr/>
      </dsp:nvSpPr>
      <dsp:spPr>
        <a:xfrm>
          <a:off x="1939056" y="663179"/>
          <a:ext cx="1545052" cy="12743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Сбор информации</a:t>
          </a:r>
          <a:endParaRPr lang="ru-RU" sz="1400" kern="1200" dirty="0"/>
        </a:p>
      </dsp:txBody>
      <dsp:txXfrm>
        <a:off x="1968382" y="692505"/>
        <a:ext cx="1486400" cy="942619"/>
      </dsp:txXfrm>
    </dsp:sp>
    <dsp:sp modelId="{CC4B9D82-1E4E-400D-AE84-9C93189C18D8}">
      <dsp:nvSpPr>
        <dsp:cNvPr id="0" name=""/>
        <dsp:cNvSpPr/>
      </dsp:nvSpPr>
      <dsp:spPr>
        <a:xfrm>
          <a:off x="2698085" y="384076"/>
          <a:ext cx="2526228" cy="2526228"/>
        </a:xfrm>
        <a:prstGeom prst="leftCircularArrow">
          <a:avLst>
            <a:gd name="adj1" fmla="val 4465"/>
            <a:gd name="adj2" fmla="val 567065"/>
            <a:gd name="adj3" fmla="val 2342575"/>
            <a:gd name="adj4" fmla="val 9024489"/>
            <a:gd name="adj5" fmla="val 520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5AE30-A059-423F-AE1A-79409A92F125}">
      <dsp:nvSpPr>
        <dsp:cNvPr id="0" name=""/>
        <dsp:cNvSpPr/>
      </dsp:nvSpPr>
      <dsp:spPr>
        <a:xfrm>
          <a:off x="2282401" y="1664451"/>
          <a:ext cx="1373380" cy="546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Сбор информации </a:t>
          </a:r>
          <a:r>
            <a:rPr lang="ru-RU" sz="1200" kern="1200" dirty="0" err="1" smtClean="0"/>
            <a:t>ГСМиО</a:t>
          </a:r>
          <a:endParaRPr lang="ru-RU" sz="1200" kern="1200" dirty="0"/>
        </a:p>
      </dsp:txBody>
      <dsp:txXfrm>
        <a:off x="2298397" y="1680447"/>
        <a:ext cx="1341388" cy="514156"/>
      </dsp:txXfrm>
    </dsp:sp>
    <dsp:sp modelId="{A91E5DFA-F271-4B8C-B47E-DD9194201E29}">
      <dsp:nvSpPr>
        <dsp:cNvPr id="0" name=""/>
        <dsp:cNvSpPr/>
      </dsp:nvSpPr>
      <dsp:spPr>
        <a:xfrm>
          <a:off x="4192881" y="663179"/>
          <a:ext cx="2190375" cy="127434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Соответствует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 соответствует стандарты услуг</a:t>
          </a:r>
          <a:endParaRPr lang="ru-RU" sz="1400" kern="1200" dirty="0"/>
        </a:p>
      </dsp:txBody>
      <dsp:txXfrm>
        <a:off x="4222207" y="965579"/>
        <a:ext cx="2131723" cy="942619"/>
      </dsp:txXfrm>
    </dsp:sp>
    <dsp:sp modelId="{54ECBF67-27AE-4653-BAE8-41CAB78AFDF6}">
      <dsp:nvSpPr>
        <dsp:cNvPr id="0" name=""/>
        <dsp:cNvSpPr/>
      </dsp:nvSpPr>
      <dsp:spPr>
        <a:xfrm>
          <a:off x="5262132" y="-357871"/>
          <a:ext cx="2716960" cy="2716960"/>
        </a:xfrm>
        <a:prstGeom prst="circularArrow">
          <a:avLst>
            <a:gd name="adj1" fmla="val 4151"/>
            <a:gd name="adj2" fmla="val 523234"/>
            <a:gd name="adj3" fmla="val 19301256"/>
            <a:gd name="adj4" fmla="val 12575511"/>
            <a:gd name="adj5" fmla="val 48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06C5E-F6D2-47AB-9220-D3CDA44FE2A0}">
      <dsp:nvSpPr>
        <dsp:cNvPr id="0" name=""/>
        <dsp:cNvSpPr/>
      </dsp:nvSpPr>
      <dsp:spPr>
        <a:xfrm>
          <a:off x="4858887" y="390105"/>
          <a:ext cx="1373380" cy="546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Сравнение на основе собранной информации</a:t>
          </a:r>
          <a:endParaRPr lang="ru-RU" sz="1200" kern="1200" dirty="0"/>
        </a:p>
      </dsp:txBody>
      <dsp:txXfrm>
        <a:off x="4874883" y="406101"/>
        <a:ext cx="1341388" cy="514156"/>
      </dsp:txXfrm>
    </dsp:sp>
    <dsp:sp modelId="{D6A2EDE8-05C3-4269-B138-4AF6A81BBE71}">
      <dsp:nvSpPr>
        <dsp:cNvPr id="0" name=""/>
        <dsp:cNvSpPr/>
      </dsp:nvSpPr>
      <dsp:spPr>
        <a:xfrm>
          <a:off x="6920356" y="663179"/>
          <a:ext cx="1876760" cy="127434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Соответствует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Не соответствует ожиданиям потребителей услуг </a:t>
          </a:r>
          <a:endParaRPr lang="ru-RU" sz="1300" kern="1200" dirty="0"/>
        </a:p>
      </dsp:txBody>
      <dsp:txXfrm>
        <a:off x="6949682" y="692505"/>
        <a:ext cx="1818108" cy="942619"/>
      </dsp:txXfrm>
    </dsp:sp>
    <dsp:sp modelId="{CCB0EA4D-FCD8-45C7-A3C1-3F53D666FBFA}">
      <dsp:nvSpPr>
        <dsp:cNvPr id="0" name=""/>
        <dsp:cNvSpPr/>
      </dsp:nvSpPr>
      <dsp:spPr>
        <a:xfrm>
          <a:off x="7429555" y="1664451"/>
          <a:ext cx="1373380" cy="546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Ожидания потребителей услуг</a:t>
          </a:r>
          <a:endParaRPr lang="ru-RU" sz="1200" kern="1200" dirty="0"/>
        </a:p>
      </dsp:txBody>
      <dsp:txXfrm>
        <a:off x="7445551" y="1680447"/>
        <a:ext cx="1341388" cy="51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B4F6-BB42-4F76-BE7A-44F752B74699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9956-F9FB-469C-ABE7-B99CA69BB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3C4AC5F4-4D67-416C-A30C-A37CAA003F1A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7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BF75E0-AAAA-4E1E-9985-C39224F37E8C}" type="slidenum"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0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676401"/>
            <a:ext cx="8940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0401" y="3581401"/>
            <a:ext cx="9294284" cy="1576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838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0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27200" y="1444626"/>
            <a:ext cx="4876800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08800" y="1444626"/>
            <a:ext cx="4887384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46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444626"/>
            <a:ext cx="10068984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2614084" y="644525"/>
            <a:ext cx="18473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228600"/>
            <a:ext cx="1005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pic>
        <p:nvPicPr>
          <p:cNvPr id="1029" name="Picture 11" descr="фон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AutoShape 13"/>
          <p:cNvSpPr>
            <a:spLocks noChangeArrowheads="1"/>
          </p:cNvSpPr>
          <p:nvPr userDrawn="1"/>
        </p:nvSpPr>
        <p:spPr bwMode="auto">
          <a:xfrm>
            <a:off x="1" y="4343400"/>
            <a:ext cx="912284" cy="2527300"/>
          </a:xfrm>
          <a:prstGeom prst="rtTriangl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AutoShape 14"/>
          <p:cNvSpPr>
            <a:spLocks noChangeArrowheads="1"/>
          </p:cNvSpPr>
          <p:nvPr userDrawn="1"/>
        </p:nvSpPr>
        <p:spPr bwMode="auto">
          <a:xfrm rot="10800000">
            <a:off x="1" y="0"/>
            <a:ext cx="912284" cy="2590800"/>
          </a:xfrm>
          <a:prstGeom prst="rtTriangl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 userDrawn="1"/>
        </p:nvSpPr>
        <p:spPr bwMode="auto">
          <a:xfrm>
            <a:off x="2614084" y="644525"/>
            <a:ext cx="18473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33" name="Rectangle 10"/>
          <p:cNvSpPr txBox="1">
            <a:spLocks noChangeArrowheads="1"/>
          </p:cNvSpPr>
          <p:nvPr userDrawn="1"/>
        </p:nvSpPr>
        <p:spPr bwMode="auto">
          <a:xfrm>
            <a:off x="1102785" y="6284913"/>
            <a:ext cx="10754783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alt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Элдин үнү жана жергиликтүү өз алдынча башкаруу органдарынын жоопкерчилиги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бюджеттик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процесс» </a:t>
            </a:r>
            <a:r>
              <a:rPr lang="ru-RU" alt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долбоору</a:t>
            </a:r>
            <a:r>
              <a:rPr lang="ru-RU" alt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Швейцариянын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ѳнүктүрүү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кызматташтык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агенттиги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SDC)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аркылуу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Швейцария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Өкмөтү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тарабынан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каржыланып</a:t>
            </a:r>
            <a:r>
              <a:rPr lang="kk-KZ" alt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Өнүктүрүү саясат институту аткарат</a:t>
            </a:r>
            <a:endParaRPr lang="ru-RU" altLang="ru-RU" sz="9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5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pi.office.kg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Logo_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3375"/>
            <a:ext cx="3282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D:\NJ on D\SCO Nurgul\logos\Embassy logo (vertica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15913"/>
            <a:ext cx="26812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3143673" y="5922963"/>
            <a:ext cx="6048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ky-KG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</a:t>
            </a:r>
            <a:r>
              <a:rPr lang="ky-KG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ky-KG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899160" y="1989138"/>
            <a:ext cx="1129284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buNone/>
            </a:pPr>
            <a:r>
              <a:rPr lang="ru-RU" sz="3200" b="1" dirty="0"/>
              <a:t>Типовое положение </a:t>
            </a:r>
            <a:endParaRPr lang="ru-RU" sz="3200" dirty="0"/>
          </a:p>
          <a:p>
            <a:pPr algn="ctr">
              <a:buNone/>
            </a:pPr>
            <a:r>
              <a:rPr lang="ru-RU" sz="3200" b="1" dirty="0"/>
              <a:t>о проведении мониторинга и оценки деятельности органов местного </a:t>
            </a:r>
            <a:endParaRPr lang="en-US" sz="3200" b="1" dirty="0" smtClean="0"/>
          </a:p>
          <a:p>
            <a:pPr algn="ctr">
              <a:buNone/>
            </a:pPr>
            <a:r>
              <a:rPr lang="ru-RU" sz="3200" b="1" dirty="0" smtClean="0"/>
              <a:t>самоуправления </a:t>
            </a:r>
            <a:endParaRPr lang="ky-KG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5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10058400" cy="571500"/>
          </a:xfrm>
        </p:spPr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0" y="990600"/>
            <a:ext cx="2838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200" y="1924050"/>
            <a:ext cx="283845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Документ: </a:t>
            </a:r>
          </a:p>
          <a:p>
            <a:pPr algn="ctr"/>
            <a:r>
              <a:rPr lang="ru-RU" dirty="0" smtClean="0"/>
              <a:t>Акт, </a:t>
            </a:r>
            <a:r>
              <a:rPr lang="ru-RU" dirty="0"/>
              <a:t>Сводный</a:t>
            </a:r>
            <a:r>
              <a:rPr lang="ru-RU" dirty="0" smtClean="0"/>
              <a:t> отчет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9200" y="2971800"/>
            <a:ext cx="283845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Органы МСУ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9200" y="4095750"/>
            <a:ext cx="283845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(ответ для </a:t>
            </a:r>
            <a:r>
              <a:rPr lang="ru-RU" dirty="0" err="1" smtClean="0"/>
              <a:t>ГСМиО</a:t>
            </a:r>
            <a:r>
              <a:rPr lang="ru-RU" dirty="0" smtClean="0"/>
              <a:t>) не </a:t>
            </a:r>
            <a:r>
              <a:rPr lang="ru-RU" dirty="0"/>
              <a:t>позднее чем через 10 рабочих дней с момента получения акта или отчета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03774" y="3752850"/>
            <a:ext cx="4033838" cy="2143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 предпринятых мерах для устранения недостатков, выявленных группой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СМиО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 течение не более 30 рабочих дней с момента получения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документа в АК</a:t>
            </a:r>
            <a:endParaRPr lang="ru-RU" sz="2000" dirty="0"/>
          </a:p>
        </p:txBody>
      </p:sp>
      <p:cxnSp>
        <p:nvCxnSpPr>
          <p:cNvPr id="11" name="Прямая со стрелкой 10"/>
          <p:cNvCxnSpPr>
            <a:stCxn id="4" idx="2"/>
            <a:endCxn id="5" idx="0"/>
          </p:cNvCxnSpPr>
          <p:nvPr/>
        </p:nvCxnSpPr>
        <p:spPr>
          <a:xfrm>
            <a:off x="2638425" y="1562100"/>
            <a:ext cx="0" cy="361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>
            <a:off x="4057650" y="4972050"/>
            <a:ext cx="7461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38425" y="3733800"/>
            <a:ext cx="0" cy="361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38425" y="2600325"/>
            <a:ext cx="0" cy="361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675187" y="952500"/>
            <a:ext cx="4162425" cy="2514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Место, предмет, сроки, цель, описание результатов (выявленные факты) рекомендации. Приложения </a:t>
            </a:r>
            <a:r>
              <a:rPr lang="ru-RU" sz="2000" dirty="0"/>
              <a:t>к Акту (приказы, протоколы, фото, видео материалы и т. д.)   </a:t>
            </a:r>
          </a:p>
        </p:txBody>
      </p:sp>
      <p:cxnSp>
        <p:nvCxnSpPr>
          <p:cNvPr id="17" name="Прямая со стрелкой 16"/>
          <p:cNvCxnSpPr>
            <a:stCxn id="5" idx="3"/>
            <a:endCxn id="16" idx="1"/>
          </p:cNvCxnSpPr>
          <p:nvPr/>
        </p:nvCxnSpPr>
        <p:spPr>
          <a:xfrm flipV="1">
            <a:off x="4057650" y="2209800"/>
            <a:ext cx="617537" cy="57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9172575" y="952500"/>
            <a:ext cx="2838450" cy="2343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объективная, достаточная, разные источники, критерии 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endCxn id="22" idx="1"/>
          </p:cNvCxnSpPr>
          <p:nvPr/>
        </p:nvCxnSpPr>
        <p:spPr>
          <a:xfrm>
            <a:off x="8837612" y="2124074"/>
            <a:ext cx="334963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9172575" y="3652837"/>
            <a:ext cx="2838450" cy="2195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Информирование сообщества о предпринятых мерах 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837612" y="4824411"/>
            <a:ext cx="334963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7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038" y="123032"/>
            <a:ext cx="7499350" cy="346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Работа группы </a:t>
            </a:r>
            <a:r>
              <a:rPr lang="ru-RU" dirty="0" err="1" smtClean="0"/>
              <a:t>СМиО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9562" y="736600"/>
            <a:ext cx="5084005" cy="3816350"/>
          </a:xfrm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833562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996113" y="966668"/>
            <a:ext cx="5030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err="1"/>
              <a:t>ГСМиО</a:t>
            </a:r>
            <a:r>
              <a:rPr lang="ru-RU" dirty="0"/>
              <a:t> проводит мониторинг в детском саду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674812" y="4973418"/>
            <a:ext cx="4893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err="1"/>
              <a:t>ГСМиО</a:t>
            </a:r>
            <a:r>
              <a:rPr lang="ru-RU" dirty="0"/>
              <a:t> проводят заседания по разработке </a:t>
            </a:r>
            <a:r>
              <a:rPr lang="ru-RU" dirty="0" smtClean="0"/>
              <a:t>годового плана </a:t>
            </a:r>
            <a:r>
              <a:rPr lang="ru-RU" dirty="0"/>
              <a:t>и графика работы </a:t>
            </a:r>
            <a:r>
              <a:rPr lang="ru-RU" dirty="0" err="1"/>
              <a:t>ГСМиО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38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388" y="153989"/>
            <a:ext cx="7499350" cy="27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Группы </a:t>
            </a:r>
            <a:r>
              <a:rPr lang="ru-RU" dirty="0" err="1" smtClean="0"/>
              <a:t>ГСМиО</a:t>
            </a:r>
            <a:endParaRPr lang="ru-RU" dirty="0"/>
          </a:p>
        </p:txBody>
      </p:sp>
      <p:pic>
        <p:nvPicPr>
          <p:cNvPr id="19459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 r="46997" b="35699"/>
          <a:stretch>
            <a:fillRect/>
          </a:stretch>
        </p:blipFill>
        <p:spPr>
          <a:xfrm>
            <a:off x="1295400" y="577849"/>
            <a:ext cx="7296150" cy="5642173"/>
          </a:xfrm>
        </p:spPr>
      </p:pic>
      <p:sp>
        <p:nvSpPr>
          <p:cNvPr id="3" name="Прямоугольник 2"/>
          <p:cNvSpPr/>
          <p:nvPr/>
        </p:nvSpPr>
        <p:spPr>
          <a:xfrm>
            <a:off x="9144001" y="1377434"/>
            <a:ext cx="251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/>
              <a:t>Типовое </a:t>
            </a:r>
            <a:r>
              <a:rPr lang="ru-RU" b="1" dirty="0" smtClean="0"/>
              <a:t>положение</a:t>
            </a:r>
          </a:p>
          <a:p>
            <a:pPr algn="ctr">
              <a:buNone/>
            </a:pPr>
            <a:r>
              <a:rPr lang="ru-RU" dirty="0" smtClean="0"/>
              <a:t> поможет решению </a:t>
            </a:r>
            <a:r>
              <a:rPr lang="ru-RU" dirty="0"/>
              <a:t>вопросов местного значения и делегированных государственных полномочий с вовлечением </a:t>
            </a:r>
            <a:r>
              <a:rPr lang="ru-RU" dirty="0" smtClean="0"/>
              <a:t>граждан в лице </a:t>
            </a:r>
            <a:r>
              <a:rPr lang="ru-RU" dirty="0" err="1" smtClean="0"/>
              <a:t>ГСМиО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54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21507" name="Объект 2"/>
          <p:cNvSpPr>
            <a:spLocks noGrp="1"/>
          </p:cNvSpPr>
          <p:nvPr/>
        </p:nvSpPr>
        <p:spPr bwMode="auto">
          <a:xfrm>
            <a:off x="2627313" y="1341439"/>
            <a:ext cx="76454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FontTx/>
              <a:buNone/>
            </a:pPr>
            <a:r>
              <a:rPr lang="kk-KZ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политики развития </a:t>
            </a:r>
            <a:r>
              <a:rPr lang="en-US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(DPI / </a:t>
            </a:r>
            <a:r>
              <a:rPr lang="kk-KZ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ӨСИ</a:t>
            </a: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«Голос граждан и подотчетность органов МСУ: бюджетный процесс»</a:t>
            </a:r>
          </a:p>
          <a:p>
            <a:pPr>
              <a:buFontTx/>
              <a:buNone/>
            </a:pPr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Кыргызская Республика,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720001</a:t>
            </a:r>
          </a:p>
          <a:p>
            <a:pPr>
              <a:buFontTx/>
              <a:buNone/>
            </a:pPr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Бишкек , ул. Уметалиева, 108</a:t>
            </a:r>
            <a:endParaRPr lang="kk-KZ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+(996 312) 976-530 (531, 532, 533, 534)</a:t>
            </a:r>
          </a:p>
          <a:p>
            <a:pPr>
              <a:buFontTx/>
              <a:buNone/>
            </a:pPr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+(996 312) 976-529</a:t>
            </a:r>
          </a:p>
          <a:p>
            <a:pPr>
              <a:buFontTx/>
              <a:buNone/>
            </a:pPr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Моб.: +(996 770) 771-156, 771-711</a:t>
            </a:r>
          </a:p>
          <a:p>
            <a:pPr>
              <a:buFontTx/>
              <a:buNone/>
            </a:pPr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Э-почта: 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office@dpi.kg</a:t>
            </a:r>
            <a:endParaRPr lang="en-US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Вебсайт: 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www.vap.kg</a:t>
            </a:r>
            <a:endParaRPr lang="kk-KZ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3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784" y="342900"/>
            <a:ext cx="10058400" cy="6477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0" y="1444626"/>
            <a:ext cx="10516024" cy="44227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II. Цели и задачи совместного мониторинга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III</a:t>
            </a:r>
            <a:r>
              <a:rPr lang="ru-RU" dirty="0"/>
              <a:t>. Основные принципы деятельности при проведении совместного мониторинга и основные требования к нему</a:t>
            </a:r>
          </a:p>
          <a:p>
            <a:pPr marL="0" indent="0">
              <a:buNone/>
            </a:pPr>
            <a:r>
              <a:rPr lang="en-US" dirty="0"/>
              <a:t>IV</a:t>
            </a:r>
            <a:r>
              <a:rPr lang="ru-RU" dirty="0"/>
              <a:t>. Предмет и объекты совместного мониторинга и оценки</a:t>
            </a:r>
          </a:p>
          <a:p>
            <a:pPr marL="0" indent="0">
              <a:buNone/>
            </a:pPr>
            <a:r>
              <a:rPr lang="ru-RU" dirty="0"/>
              <a:t>V. Организация совместного мониторинга </a:t>
            </a:r>
          </a:p>
          <a:p>
            <a:pPr marL="0" indent="0">
              <a:buNone/>
            </a:pPr>
            <a:r>
              <a:rPr lang="ru-RU" dirty="0"/>
              <a:t>V</a:t>
            </a:r>
            <a:r>
              <a:rPr lang="en-US" dirty="0"/>
              <a:t>I</a:t>
            </a:r>
            <a:r>
              <a:rPr lang="ru-RU" dirty="0"/>
              <a:t>. Конфликт интересов</a:t>
            </a:r>
          </a:p>
          <a:p>
            <a:pPr marL="0" indent="0">
              <a:buNone/>
            </a:pPr>
            <a:r>
              <a:rPr lang="ru-RU" dirty="0"/>
              <a:t>VI</a:t>
            </a:r>
            <a:r>
              <a:rPr lang="en-US" dirty="0"/>
              <a:t>I</a:t>
            </a:r>
            <a:r>
              <a:rPr lang="ru-RU" dirty="0"/>
              <a:t>. Организация работы по формированию группы </a:t>
            </a:r>
            <a:r>
              <a:rPr lang="ru-RU" dirty="0" err="1" smtClean="0"/>
              <a:t>СМиО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VIII. Документы о результатах мониторинга и оценки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06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490" y="209760"/>
            <a:ext cx="10058400" cy="691410"/>
          </a:xfrm>
        </p:spPr>
        <p:txBody>
          <a:bodyPr/>
          <a:lstStyle/>
          <a:p>
            <a:pPr algn="ctr"/>
            <a:r>
              <a:rPr lang="ru-RU" dirty="0"/>
              <a:t>Цели и задачи совместного </a:t>
            </a:r>
            <a:r>
              <a:rPr lang="ru-RU" dirty="0" smtClean="0"/>
              <a:t>мониторинга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5053" y="2039999"/>
            <a:ext cx="3268980" cy="96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Органы местного самоуправления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9343" y="2039999"/>
            <a:ext cx="3268980" cy="96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Группа совместного мониторинга и оценки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03633" y="2039999"/>
            <a:ext cx="3268980" cy="96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Жители сел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03633" y="3754500"/>
            <a:ext cx="3268980" cy="96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Права, свободы, интересы, потребности, мнения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123" y="3754499"/>
            <a:ext cx="3124200" cy="96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Объекты, предметы, методы мониторинга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5053" y="3754499"/>
            <a:ext cx="3268980" cy="96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Программы, Планы развития, услуги </a:t>
            </a:r>
            <a:r>
              <a:rPr lang="ru-RU" dirty="0" smtClean="0"/>
              <a:t>и т. д.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5" idx="2"/>
            <a:endCxn id="11" idx="0"/>
          </p:cNvCxnSpPr>
          <p:nvPr/>
        </p:nvCxnSpPr>
        <p:spPr>
          <a:xfrm>
            <a:off x="2649543" y="3000119"/>
            <a:ext cx="0" cy="754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73843" y="3000119"/>
            <a:ext cx="0" cy="754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338123" y="3000119"/>
            <a:ext cx="0" cy="754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  <a:endCxn id="9" idx="1"/>
          </p:cNvCxnSpPr>
          <p:nvPr/>
        </p:nvCxnSpPr>
        <p:spPr>
          <a:xfrm>
            <a:off x="4284033" y="4234560"/>
            <a:ext cx="720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128323" y="2530589"/>
            <a:ext cx="575310" cy="181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 flipV="1">
            <a:off x="4284033" y="2520059"/>
            <a:ext cx="575310" cy="105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8" idx="1"/>
          </p:cNvCxnSpPr>
          <p:nvPr/>
        </p:nvCxnSpPr>
        <p:spPr>
          <a:xfrm>
            <a:off x="8128323" y="4234560"/>
            <a:ext cx="57531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859343" y="5156374"/>
            <a:ext cx="3268980" cy="96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мониторинга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и оценки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1" name="Прямая со стрелкой 20"/>
          <p:cNvCxnSpPr>
            <a:endCxn id="16" idx="0"/>
          </p:cNvCxnSpPr>
          <p:nvPr/>
        </p:nvCxnSpPr>
        <p:spPr>
          <a:xfrm>
            <a:off x="6493833" y="4743994"/>
            <a:ext cx="0" cy="412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8703633" y="5085993"/>
            <a:ext cx="3268980" cy="96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Учет интересов сообщества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5063" y="5156374"/>
            <a:ext cx="3268980" cy="96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Системное наблюдение за деятельностью МСУ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364043" y="5636884"/>
            <a:ext cx="575310" cy="105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364043" y="5636434"/>
            <a:ext cx="575310" cy="105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128323" y="5555523"/>
            <a:ext cx="575310" cy="105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33211" y="1001138"/>
            <a:ext cx="264795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Прозрачность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30317" y="1001138"/>
            <a:ext cx="264795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Эффективность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62238" y="984351"/>
            <a:ext cx="2647950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Сотрудничество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4" name="Прямая со стрелкой 33"/>
          <p:cNvCxnSpPr>
            <a:endCxn id="5" idx="0"/>
          </p:cNvCxnSpPr>
          <p:nvPr/>
        </p:nvCxnSpPr>
        <p:spPr>
          <a:xfrm>
            <a:off x="2649543" y="1370470"/>
            <a:ext cx="0" cy="669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849240" y="1185804"/>
            <a:ext cx="1244919" cy="105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897793" y="1196334"/>
            <a:ext cx="1244919" cy="105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573843" y="1370470"/>
            <a:ext cx="0" cy="669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0474259" y="1370470"/>
            <a:ext cx="0" cy="669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6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99" y="108211"/>
            <a:ext cx="10058400" cy="640080"/>
          </a:xfrm>
        </p:spPr>
        <p:txBody>
          <a:bodyPr/>
          <a:lstStyle/>
          <a:p>
            <a:r>
              <a:rPr lang="ru-RU" dirty="0" smtClean="0"/>
              <a:t>Формирование группы </a:t>
            </a:r>
            <a:r>
              <a:rPr lang="ru-RU" dirty="0" err="1" smtClean="0"/>
              <a:t>СМиО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56400" y="4765555"/>
            <a:ext cx="2387571" cy="12614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Информирование о создании </a:t>
            </a:r>
            <a:r>
              <a:rPr lang="ru-RU" dirty="0" err="1" smtClean="0"/>
              <a:t>ГСМиО</a:t>
            </a:r>
            <a:r>
              <a:rPr lang="ru-RU" dirty="0" smtClean="0"/>
              <a:t> (место, </a:t>
            </a:r>
            <a:r>
              <a:rPr lang="ru-RU" dirty="0" smtClean="0"/>
              <a:t>дата, состав)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07408" y="3117096"/>
            <a:ext cx="2337174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3 дня до </a:t>
            </a:r>
            <a:r>
              <a:rPr lang="ru-RU" dirty="0"/>
              <a:t>проведения первого заседания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3909" y="3133432"/>
            <a:ext cx="2566641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позднее чем через 10 рабочих дней с момента создания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669" y="3133432"/>
            <a:ext cx="240823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15 дней до формирования </a:t>
            </a:r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3617" y="868680"/>
            <a:ext cx="2408230" cy="1558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Глава АО утверждает членов </a:t>
            </a:r>
            <a:r>
              <a:rPr lang="ru-RU" dirty="0" err="1" smtClean="0"/>
              <a:t>ГСМиО</a:t>
            </a:r>
            <a:r>
              <a:rPr lang="ru-RU" dirty="0" smtClean="0"/>
              <a:t> из числа муниципальных служащих (25%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6669" y="4824363"/>
            <a:ext cx="2408230" cy="1316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Председатель АК утверждает членов </a:t>
            </a:r>
            <a:r>
              <a:rPr lang="ru-RU" dirty="0" err="1" smtClean="0"/>
              <a:t>ГСМиО</a:t>
            </a:r>
            <a:r>
              <a:rPr lang="ru-RU" dirty="0" smtClean="0"/>
              <a:t> из числа депутатов АК (25%)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53909" y="994118"/>
            <a:ext cx="2387571" cy="1432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Первое заседание группы </a:t>
            </a:r>
            <a:r>
              <a:rPr lang="ru-RU" dirty="0" err="1" smtClean="0"/>
              <a:t>СМиО</a:t>
            </a:r>
            <a:r>
              <a:rPr lang="ru-RU" dirty="0" smtClean="0"/>
              <a:t>, избрание пред. </a:t>
            </a:r>
            <a:r>
              <a:rPr lang="ru-RU" dirty="0" err="1" smtClean="0"/>
              <a:t>ГСМиО</a:t>
            </a:r>
            <a:r>
              <a:rPr lang="ru-RU" dirty="0" smtClean="0"/>
              <a:t> от общественности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0168" y="2717934"/>
            <a:ext cx="2408230" cy="14773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позднее чем через три месяца после формирования АК избрания </a:t>
            </a:r>
            <a:r>
              <a:rPr lang="ru-RU" dirty="0" smtClean="0"/>
              <a:t>главы </a:t>
            </a:r>
            <a:r>
              <a:rPr lang="ru-RU" dirty="0" smtClean="0"/>
              <a:t>АО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0497" y="4824363"/>
            <a:ext cx="2408230" cy="1316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Информирование о начале создания </a:t>
            </a:r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0497" y="868680"/>
            <a:ext cx="2387571" cy="15304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Избрание кандидатов в члены </a:t>
            </a:r>
            <a:r>
              <a:rPr lang="ru-RU" dirty="0" err="1" smtClean="0"/>
              <a:t>ГСМиО</a:t>
            </a:r>
            <a:r>
              <a:rPr lang="ru-RU" dirty="0" smtClean="0"/>
              <a:t> сообществами (50%)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6" idx="2"/>
            <a:endCxn id="13" idx="0"/>
          </p:cNvCxnSpPr>
          <p:nvPr/>
        </p:nvCxnSpPr>
        <p:spPr>
          <a:xfrm>
            <a:off x="2174283" y="2399121"/>
            <a:ext cx="0" cy="318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5" idx="0"/>
            <a:endCxn id="13" idx="2"/>
          </p:cNvCxnSpPr>
          <p:nvPr/>
        </p:nvCxnSpPr>
        <p:spPr>
          <a:xfrm flipH="1" flipV="1">
            <a:off x="2174283" y="4195262"/>
            <a:ext cx="10329" cy="629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0"/>
          </p:cNvCxnSpPr>
          <p:nvPr/>
        </p:nvCxnSpPr>
        <p:spPr>
          <a:xfrm>
            <a:off x="4920784" y="2399121"/>
            <a:ext cx="0" cy="734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0"/>
            <a:endCxn id="9" idx="2"/>
          </p:cNvCxnSpPr>
          <p:nvPr/>
        </p:nvCxnSpPr>
        <p:spPr>
          <a:xfrm flipV="1">
            <a:off x="4920784" y="4056762"/>
            <a:ext cx="0" cy="767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950185" y="3997954"/>
            <a:ext cx="0" cy="767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737229" y="2426720"/>
            <a:ext cx="0" cy="734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9" idx="1"/>
          </p:cNvCxnSpPr>
          <p:nvPr/>
        </p:nvCxnSpPr>
        <p:spPr>
          <a:xfrm>
            <a:off x="3388727" y="3595097"/>
            <a:ext cx="327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6" idx="1"/>
          </p:cNvCxnSpPr>
          <p:nvPr/>
        </p:nvCxnSpPr>
        <p:spPr>
          <a:xfrm flipV="1">
            <a:off x="6124899" y="3578761"/>
            <a:ext cx="582509" cy="16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7" idx="1"/>
          </p:cNvCxnSpPr>
          <p:nvPr/>
        </p:nvCxnSpPr>
        <p:spPr>
          <a:xfrm>
            <a:off x="9044582" y="3573408"/>
            <a:ext cx="409327" cy="21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9632979" y="4679969"/>
            <a:ext cx="2387571" cy="1347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 полномочий группы </a:t>
            </a:r>
            <a:r>
              <a:rPr lang="ru-RU" dirty="0" err="1" smtClean="0"/>
              <a:t>СМиО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56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522" y="203334"/>
            <a:ext cx="10058400" cy="571500"/>
          </a:xfrm>
        </p:spPr>
        <p:txBody>
          <a:bodyPr/>
          <a:lstStyle/>
          <a:p>
            <a:r>
              <a:rPr lang="ru-RU" dirty="0" smtClean="0"/>
              <a:t>Количественный и качественный состав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05573" y="774834"/>
            <a:ext cx="2387571" cy="1432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менее 40% состава группы </a:t>
            </a:r>
            <a:r>
              <a:rPr lang="ru-RU" dirty="0" err="1"/>
              <a:t>СМиО</a:t>
            </a:r>
            <a:r>
              <a:rPr lang="ru-RU" dirty="0"/>
              <a:t> должны представлять лиц одного пола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05573" y="2544119"/>
            <a:ext cx="2393950" cy="1422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Группа </a:t>
            </a:r>
            <a:r>
              <a:rPr lang="ru-RU" dirty="0" err="1"/>
              <a:t>СМиО</a:t>
            </a:r>
            <a:r>
              <a:rPr lang="ru-RU" dirty="0"/>
              <a:t> состоит </a:t>
            </a:r>
            <a:r>
              <a:rPr lang="ru-RU" dirty="0" smtClean="0"/>
              <a:t>от </a:t>
            </a:r>
            <a:r>
              <a:rPr lang="ru-RU" dirty="0"/>
              <a:t>5 </a:t>
            </a:r>
            <a:r>
              <a:rPr lang="ru-RU" dirty="0" smtClean="0"/>
              <a:t>- </a:t>
            </a:r>
            <a:r>
              <a:rPr lang="ru-RU" dirty="0"/>
              <a:t>15 граждан </a:t>
            </a:r>
            <a:r>
              <a:rPr lang="ru-RU" dirty="0" smtClean="0"/>
              <a:t>КР, 18 лет и старше 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41626"/>
              </p:ext>
            </p:extLst>
          </p:nvPr>
        </p:nvGraphicFramePr>
        <p:xfrm>
          <a:off x="1162050" y="952500"/>
          <a:ext cx="645795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9105573" y="4303136"/>
            <a:ext cx="2393950" cy="1422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Представляющие разные села </a:t>
            </a:r>
            <a:r>
              <a:rPr lang="ru-RU" dirty="0" err="1" smtClean="0"/>
              <a:t>айылного</a:t>
            </a:r>
            <a:r>
              <a:rPr lang="ru-RU" dirty="0" smtClean="0"/>
              <a:t> аймака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5522" y="5410062"/>
            <a:ext cx="6572577" cy="630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Количественный и качественный состав </a:t>
            </a:r>
            <a:r>
              <a:rPr lang="ru-RU" dirty="0" err="1" smtClean="0"/>
              <a:t>ГСМиО</a:t>
            </a:r>
            <a:r>
              <a:rPr lang="ru-RU" dirty="0" smtClean="0"/>
              <a:t> утверждает 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30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10058400" cy="666750"/>
          </a:xfrm>
        </p:spPr>
        <p:txBody>
          <a:bodyPr/>
          <a:lstStyle/>
          <a:p>
            <a:r>
              <a:rPr lang="ru-RU" dirty="0" smtClean="0"/>
              <a:t>Объекты мониторинга и оценки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2100" y="1038111"/>
            <a:ext cx="102235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исполнительный орган МСУ и его структурные подразделения, а также иные муниципальные организации, предприятия и учреждения;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4650" y="2062702"/>
            <a:ext cx="102235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общественные организации и объединения (ассоциация водопользователей (АВП), сельское объединение пользователей питьевой воды (СООППВ), пастбищные комитеты и др., предоставляющие услуги, касающиеся обеспечения жизнедеятельности местного сообщества соответствующей территории.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15794813"/>
              </p:ext>
            </p:extLst>
          </p:nvPr>
        </p:nvGraphicFramePr>
        <p:xfrm>
          <a:off x="1126158" y="3429230"/>
          <a:ext cx="10741992" cy="260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51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и формы работы, полномочия </a:t>
            </a:r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9882" y="1528482"/>
            <a:ext cx="2838450" cy="967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АО и АК осуществляют работу </a:t>
            </a:r>
            <a:r>
              <a:rPr lang="ru-RU" dirty="0" err="1" smtClean="0"/>
              <a:t>ГСМиО</a:t>
            </a:r>
            <a:r>
              <a:rPr lang="ru-RU" dirty="0" smtClean="0"/>
              <a:t> совместно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9882" y="5227542"/>
            <a:ext cx="2838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работы </a:t>
            </a:r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9882" y="2794746"/>
            <a:ext cx="2838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Заседание </a:t>
            </a:r>
          </a:p>
          <a:p>
            <a:pPr algn="ctr"/>
            <a:r>
              <a:rPr lang="ru-RU" dirty="0" smtClean="0"/>
              <a:t>(50% и более)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9882" y="3775260"/>
            <a:ext cx="2838450" cy="10432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 работой </a:t>
            </a:r>
            <a:r>
              <a:rPr lang="ru-RU" dirty="0" err="1" smtClean="0"/>
              <a:t>ГСМиО</a:t>
            </a:r>
            <a:r>
              <a:rPr lang="ru-RU" dirty="0" smtClean="0"/>
              <a:t> избранный председатель </a:t>
            </a:r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2232" y="1452282"/>
            <a:ext cx="6923368" cy="44722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</a:t>
            </a:r>
            <a:r>
              <a:rPr lang="ru-RU" dirty="0" err="1" smtClean="0"/>
              <a:t>ГСМиО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   разрабатывает </a:t>
            </a:r>
            <a:r>
              <a:rPr lang="ru-RU" dirty="0"/>
              <a:t>проект плана (график) работ группы;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информирует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вносить </a:t>
            </a:r>
            <a:r>
              <a:rPr lang="ru-RU" dirty="0"/>
              <a:t>предложения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представляет </a:t>
            </a:r>
            <a:r>
              <a:rPr lang="ru-RU" dirty="0"/>
              <a:t>обсужденный </a:t>
            </a:r>
            <a:r>
              <a:rPr lang="ru-RU" dirty="0" smtClean="0"/>
              <a:t>работы </a:t>
            </a:r>
            <a:r>
              <a:rPr lang="ru-RU" dirty="0"/>
              <a:t>на утверждение местному </a:t>
            </a:r>
            <a:r>
              <a:rPr lang="ru-RU" dirty="0" err="1" smtClean="0"/>
              <a:t>кенешу</a:t>
            </a:r>
            <a:endParaRPr lang="ru-RU" dirty="0"/>
          </a:p>
          <a:p>
            <a:r>
              <a:rPr lang="ru-RU" dirty="0" smtClean="0"/>
              <a:t>-    проводит </a:t>
            </a:r>
            <a:r>
              <a:rPr lang="ru-RU" dirty="0"/>
              <a:t>опросы (анкетирование), </a:t>
            </a:r>
            <a:r>
              <a:rPr lang="ru-RU" dirty="0" smtClean="0"/>
              <a:t>фокус-группы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проводит интервью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осуществляет </a:t>
            </a:r>
            <a:r>
              <a:rPr lang="ru-RU" dirty="0"/>
              <a:t>анализ </a:t>
            </a:r>
            <a:r>
              <a:rPr lang="ru-RU" dirty="0" smtClean="0"/>
              <a:t>документов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дает </a:t>
            </a:r>
            <a:r>
              <a:rPr lang="ru-RU" dirty="0"/>
              <a:t>рекомендации для обеспечения качества предоставления </a:t>
            </a:r>
            <a:r>
              <a:rPr lang="ru-RU" dirty="0" smtClean="0"/>
              <a:t>услуг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своевременно </a:t>
            </a:r>
            <a:r>
              <a:rPr lang="ru-RU" dirty="0"/>
              <a:t>информирует местный </a:t>
            </a:r>
            <a:r>
              <a:rPr lang="ru-RU" dirty="0" err="1"/>
              <a:t>кенеш</a:t>
            </a:r>
            <a:r>
              <a:rPr lang="ru-RU" dirty="0"/>
              <a:t>, исполнительный орган местного самоуправления и местное сообщество о выявленных проблемах </a:t>
            </a: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flipH="1">
            <a:off x="2719107" y="2495550"/>
            <a:ext cx="29977" cy="2991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>
            <a:off x="4138332" y="2012016"/>
            <a:ext cx="723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74141" y="3421155"/>
            <a:ext cx="29977" cy="2991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689130" y="4873437"/>
            <a:ext cx="29977" cy="2991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6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10058400" cy="552450"/>
          </a:xfrm>
        </p:spPr>
        <p:txBody>
          <a:bodyPr/>
          <a:lstStyle/>
          <a:p>
            <a:r>
              <a:rPr lang="ru-RU" dirty="0" smtClean="0"/>
              <a:t>Права </a:t>
            </a:r>
            <a:r>
              <a:rPr lang="ru-RU" dirty="0" err="1" smtClean="0"/>
              <a:t>ГСМиО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2550" y="937732"/>
            <a:ext cx="1070610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запрашивать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у объектов мониторинга необходимую для осуществления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СМиО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информацию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посещать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соответствующие объекты, производить визуальные осмотры, замеры и  использовать другие методы мониторинга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проводить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изучение общественного мнения (разных слоев и социальных групп местного сообщества)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случае выявления фактов неисполнения  планов и программ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развития и т. д., вносить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предложения о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устранении, привлечении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к ответственности виновных должностных лиц в органы местного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самоуправления;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проводить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оценку уровня прозрачности органов МСУ, муниципального индекса бюджетной прозрачности, качества предоставления государственных и муниципальных услуг в соответствии с типовыми положениями, определяющими методики их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проведения;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привлекать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к проведению </a:t>
            </a:r>
            <a:r>
              <a:rPr lang="ru-RU" dirty="0" err="1">
                <a:latin typeface="+mj-lt"/>
                <a:ea typeface="Times New Roman" panose="02020603050405020304" pitchFamily="18" charset="0"/>
              </a:rPr>
              <a:t>СМиО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общественные объединения, научные, экспертные организации и сообщества, общественных экспертов, средства массовой информации.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1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228600"/>
            <a:ext cx="10058400" cy="609600"/>
          </a:xfrm>
        </p:spPr>
        <p:txBody>
          <a:bodyPr/>
          <a:lstStyle/>
          <a:p>
            <a:r>
              <a:rPr lang="ru-RU" dirty="0" smtClean="0"/>
              <a:t>Конфликт интересов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200" y="1062462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 интересов - ситуация, при которой личная заинтересованность члена группы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СМиО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либо воздействие (давление) на члена группы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СМиО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влияет или может повлиять на надлежащее исполнение им своих полномочий в качестве члена группы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СМиО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7200" y="3160310"/>
            <a:ext cx="22669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Членом группы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СМиО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9026" y="3141260"/>
            <a:ext cx="226695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проинформировать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конфликте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письменной форме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70852" y="3122858"/>
            <a:ext cx="2266950" cy="1180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Председатель местного </a:t>
            </a:r>
            <a:r>
              <a:rPr lang="ru-RU" dirty="0" err="1">
                <a:solidFill>
                  <a:schemeClr val="tx1"/>
                </a:solidFill>
              </a:rPr>
              <a:t>кенеша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0" name="Прямая со стрелкой 9"/>
          <p:cNvCxnSpPr>
            <a:endCxn id="9" idx="1"/>
          </p:cNvCxnSpPr>
          <p:nvPr/>
        </p:nvCxnSpPr>
        <p:spPr>
          <a:xfrm flipV="1">
            <a:off x="7207250" y="3713084"/>
            <a:ext cx="863602" cy="374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3994150" y="3731810"/>
            <a:ext cx="9048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9588310" y="4688331"/>
            <a:ext cx="2088108" cy="900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Исключить члена </a:t>
            </a:r>
            <a:r>
              <a:rPr lang="ru-RU" dirty="0" err="1" smtClean="0">
                <a:solidFill>
                  <a:schemeClr val="tx1"/>
                </a:solidFill>
              </a:rPr>
              <a:t>ГСМиО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37027" y="4721671"/>
            <a:ext cx="2429301" cy="900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Решить конфликт без исключения члена </a:t>
            </a:r>
            <a:r>
              <a:rPr lang="ru-RU" dirty="0" err="1" smtClean="0">
                <a:solidFill>
                  <a:schemeClr val="tx1"/>
                </a:solidFill>
              </a:rPr>
              <a:t>ГСМиО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7451678" y="4303310"/>
            <a:ext cx="1214650" cy="4183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" idx="0"/>
          </p:cNvCxnSpPr>
          <p:nvPr/>
        </p:nvCxnSpPr>
        <p:spPr>
          <a:xfrm>
            <a:off x="9906001" y="4303310"/>
            <a:ext cx="726363" cy="3850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4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_template_RUS">
  <a:themeElements>
    <a:clrScheme name="1_PRESENTATION_template_R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_template_R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_template_R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_template_R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787</Words>
  <Application>Microsoft Office PowerPoint</Application>
  <PresentationFormat>Широкоэкранный</PresentationFormat>
  <Paragraphs>118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Symbol</vt:lpstr>
      <vt:lpstr>Times New Roman</vt:lpstr>
      <vt:lpstr>1_PRESENTATION_template_RUS</vt:lpstr>
      <vt:lpstr>Презентация PowerPoint</vt:lpstr>
      <vt:lpstr>Содержание</vt:lpstr>
      <vt:lpstr>Цели и задачи совместного мониторинга</vt:lpstr>
      <vt:lpstr>Формирование группы СМиО </vt:lpstr>
      <vt:lpstr>Количественный и качественный состав</vt:lpstr>
      <vt:lpstr>Объекты мониторинга и оценки</vt:lpstr>
      <vt:lpstr>Организация и формы работы, полномочия ГСМиО</vt:lpstr>
      <vt:lpstr>Права ГСМиО</vt:lpstr>
      <vt:lpstr>Конфликт интересов </vt:lpstr>
      <vt:lpstr>Результаты ГСМиО</vt:lpstr>
      <vt:lpstr>Работа группы СМиО </vt:lpstr>
      <vt:lpstr>Группы ГСМиО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Танат</dc:creator>
  <cp:lastModifiedBy>Медетбек</cp:lastModifiedBy>
  <cp:revision>38</cp:revision>
  <dcterms:created xsi:type="dcterms:W3CDTF">2018-10-15T12:54:22Z</dcterms:created>
  <dcterms:modified xsi:type="dcterms:W3CDTF">2019-08-13T03:02:09Z</dcterms:modified>
</cp:coreProperties>
</file>