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9" r:id="rId3"/>
    <p:sldId id="270" r:id="rId4"/>
    <p:sldId id="271" r:id="rId5"/>
    <p:sldId id="272" r:id="rId6"/>
    <p:sldId id="274" r:id="rId7"/>
    <p:sldId id="275" r:id="rId8"/>
    <p:sldId id="276" r:id="rId9"/>
    <p:sldId id="27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SCO\Voice&amp;Accountability\2020\&#1057;&#1086;&#1094;&#1086;&#1087;&#1088;&#1086;&#1089;\&#1050;&#1085;&#1080;&#1075;&#1072;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357084173945288E-2"/>
          <c:y val="0.19764445815544304"/>
          <c:w val="0.97528583165210947"/>
          <c:h val="0.5881087617248876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Лист1!$B$2</c:f>
              <c:strCache>
                <c:ptCount val="1"/>
                <c:pt idx="0">
                  <c:v>Доля доходов МБ в общих доходах МБ и РБ (%)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0"/>
                  <c:y val="-2.95810370179892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B6C-4315-8322-B8E48E2914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0925337632079971E-17"/>
                  <c:y val="-2.07067259125924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B6C-4315-8322-B8E48E2914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trendline>
            <c:spPr>
              <a:ln w="38100">
                <a:solidFill>
                  <a:schemeClr val="bg1">
                    <a:lumMod val="75000"/>
                  </a:schemeClr>
                </a:solidFill>
              </a:ln>
            </c:spPr>
            <c:trendlineType val="power"/>
            <c:dispRSqr val="0"/>
            <c:dispEq val="0"/>
          </c:trendline>
          <c:cat>
            <c:strRef>
              <c:f>Лист1!$A$3:$A$11</c:f>
              <c:strCach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2020 уточн.</c:v>
                </c:pt>
              </c:strCache>
            </c:strRef>
          </c:cat>
          <c:val>
            <c:numRef>
              <c:f>Лист1!$B$3:$B$11</c:f>
              <c:numCache>
                <c:formatCode>General</c:formatCode>
                <c:ptCount val="9"/>
                <c:pt idx="0">
                  <c:v>19</c:v>
                </c:pt>
                <c:pt idx="1">
                  <c:v>13</c:v>
                </c:pt>
                <c:pt idx="2">
                  <c:v>13</c:v>
                </c:pt>
                <c:pt idx="3">
                  <c:v>13</c:v>
                </c:pt>
                <c:pt idx="4">
                  <c:v>13</c:v>
                </c:pt>
                <c:pt idx="5">
                  <c:v>13</c:v>
                </c:pt>
                <c:pt idx="6">
                  <c:v>13</c:v>
                </c:pt>
                <c:pt idx="7">
                  <c:v>12</c:v>
                </c:pt>
                <c:pt idx="8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B6C-4315-8322-B8E48E291416}"/>
            </c:ext>
          </c:extLst>
        </c:ser>
        <c:ser>
          <c:idx val="0"/>
          <c:order val="1"/>
          <c:tx>
            <c:v>Доходы местных бюджетов, млрд сомов</c:v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Лист1!$A$3:$A$11</c:f>
              <c:strCach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2020 уточн.</c:v>
                </c:pt>
              </c:strCache>
            </c:strRef>
          </c:cat>
          <c:val>
            <c:numRef>
              <c:f>Лист1!$C$3:$C$11</c:f>
              <c:numCache>
                <c:formatCode>General</c:formatCode>
                <c:ptCount val="9"/>
                <c:pt idx="0">
                  <c:v>21.1</c:v>
                </c:pt>
                <c:pt idx="1">
                  <c:v>16.100000000000001</c:v>
                </c:pt>
                <c:pt idx="2">
                  <c:v>17.5</c:v>
                </c:pt>
                <c:pt idx="3">
                  <c:v>17.600000000000001</c:v>
                </c:pt>
                <c:pt idx="4">
                  <c:v>20.3</c:v>
                </c:pt>
                <c:pt idx="5">
                  <c:v>20.2</c:v>
                </c:pt>
                <c:pt idx="6">
                  <c:v>21.8</c:v>
                </c:pt>
                <c:pt idx="7" formatCode="0.0">
                  <c:v>23</c:v>
                </c:pt>
                <c:pt idx="8">
                  <c:v>21.6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B6C-4315-8322-B8E48E29141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76524712"/>
        <c:axId val="376525104"/>
      </c:barChart>
      <c:catAx>
        <c:axId val="376524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376525104"/>
        <c:crosses val="autoZero"/>
        <c:auto val="1"/>
        <c:lblAlgn val="ctr"/>
        <c:lblOffset val="100"/>
        <c:noMultiLvlLbl val="0"/>
      </c:catAx>
      <c:valAx>
        <c:axId val="3765251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76524712"/>
        <c:crosses val="autoZero"/>
        <c:crossBetween val="between"/>
      </c:valAx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2.4819517576603282E-2"/>
          <c:y val="2.665921594477659E-2"/>
          <c:w val="0.93719151516781218"/>
          <c:h val="9.8474425460663095E-2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Лист17!$A$7</c:f>
              <c:strCache>
                <c:ptCount val="1"/>
                <c:pt idx="0">
                  <c:v>Не удовлетворяет работа МСУ, %</c:v>
                </c:pt>
              </c:strCache>
            </c:strRef>
          </c:tx>
          <c:spPr>
            <a:ln w="57150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-4.3151574752029347E-2"/>
                  <c:y val="5.15042437877083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3591040116778903E-2"/>
                  <c:y val="-5.2392200974878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Лист17!$B$2:$G$2</c:f>
              <c:strCache>
                <c:ptCount val="6"/>
                <c:pt idx="0">
                  <c:v>2007 г.</c:v>
                </c:pt>
                <c:pt idx="1">
                  <c:v>2009 г.</c:v>
                </c:pt>
                <c:pt idx="2">
                  <c:v>2012 г.</c:v>
                </c:pt>
                <c:pt idx="3">
                  <c:v>2015 г.</c:v>
                </c:pt>
                <c:pt idx="4">
                  <c:v>2018 г.</c:v>
                </c:pt>
                <c:pt idx="5">
                  <c:v>2020 г.</c:v>
                </c:pt>
              </c:strCache>
            </c:strRef>
          </c:cat>
          <c:val>
            <c:numRef>
              <c:f>Лист17!$B$7:$G$7</c:f>
              <c:numCache>
                <c:formatCode>0.00</c:formatCode>
                <c:ptCount val="6"/>
                <c:pt idx="0">
                  <c:v>33</c:v>
                </c:pt>
                <c:pt idx="1">
                  <c:v>26</c:v>
                </c:pt>
                <c:pt idx="2">
                  <c:v>19</c:v>
                </c:pt>
                <c:pt idx="3">
                  <c:v>23</c:v>
                </c:pt>
                <c:pt idx="4">
                  <c:v>13</c:v>
                </c:pt>
                <c:pt idx="5">
                  <c:v>21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639-4E40-841E-CF22173A2A43}"/>
            </c:ext>
          </c:extLst>
        </c:ser>
        <c:ser>
          <c:idx val="0"/>
          <c:order val="1"/>
          <c:tx>
            <c:strRef>
              <c:f>Лист17!$A$10</c:f>
              <c:strCache>
                <c:ptCount val="1"/>
                <c:pt idx="0">
                  <c:v>Доходы местных бюджетов, млрд сомов</c:v>
                </c:pt>
              </c:strCache>
            </c:strRef>
          </c:tx>
          <c:spPr>
            <a:ln w="57150"/>
          </c:spPr>
          <c:marker>
            <c:symbol val="none"/>
          </c:marker>
          <c:dLbls>
            <c:dLbl>
              <c:idx val="5"/>
              <c:layout>
                <c:manualLayout>
                  <c:x val="-3.1261147915843744E-2"/>
                  <c:y val="5.58332481167126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Лист17!$B$10:$G$10</c:f>
              <c:numCache>
                <c:formatCode>General</c:formatCode>
                <c:ptCount val="6"/>
                <c:pt idx="0">
                  <c:v>8.8000000000000007</c:v>
                </c:pt>
                <c:pt idx="1">
                  <c:v>13.9</c:v>
                </c:pt>
                <c:pt idx="2">
                  <c:v>20.2</c:v>
                </c:pt>
                <c:pt idx="3">
                  <c:v>17.5</c:v>
                </c:pt>
                <c:pt idx="4">
                  <c:v>20.3</c:v>
                </c:pt>
                <c:pt idx="5">
                  <c:v>20.5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639-4E40-841E-CF22173A2A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4341760"/>
        <c:axId val="298334224"/>
      </c:lineChart>
      <c:catAx>
        <c:axId val="234341760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298334224"/>
        <c:crosses val="autoZero"/>
        <c:auto val="1"/>
        <c:lblAlgn val="ctr"/>
        <c:lblOffset val="100"/>
        <c:noMultiLvlLbl val="0"/>
      </c:catAx>
      <c:valAx>
        <c:axId val="298334224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234341760"/>
        <c:crosses val="autoZero"/>
        <c:crossBetween val="midCat"/>
      </c:valAx>
    </c:plotArea>
    <c:legend>
      <c:legendPos val="b"/>
      <c:layout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60B94-E95A-4564-A9BC-341E8261D29C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6BAA1-B433-4759-8A9B-EF7414EA15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830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6BAA1-B433-4759-8A9B-EF7414EA15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395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6BAA1-B433-4759-8A9B-EF7414EA154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179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6BAA1-B433-4759-8A9B-EF7414EA154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578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 утвержденном бюджете общая сумма капвложений составила 2,412 млрд. сомов. Поставил капвложения, поскольку реализуются на местах. По другим межбюджетным сложно привести примеры, т.к. по выравнивающим грантам Правительство изменений не предлагало.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6BAA1-B433-4759-8A9B-EF7414EA154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30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Точных данных нет, но суммы</a:t>
            </a:r>
            <a:r>
              <a:rPr lang="ru-RU" baseline="0" dirty="0"/>
              <a:t> могут быть значительными, в зависимости от количества населения, составлять сотни тысяч сомов в </a:t>
            </a:r>
            <a:r>
              <a:rPr lang="ru-RU" baseline="0" dirty="0" err="1"/>
              <a:t>меясц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6BAA1-B433-4759-8A9B-EF7414EA154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829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Точных данных нет, но суммы</a:t>
            </a:r>
            <a:r>
              <a:rPr lang="ru-RU" baseline="0" dirty="0"/>
              <a:t> могут быть значительными, в зависимости от количества населения, составлять сотни тысяч сомов в </a:t>
            </a:r>
            <a:r>
              <a:rPr lang="ru-RU" baseline="0"/>
              <a:t>меясц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6BAA1-B433-4759-8A9B-EF7414EA154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829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6BAA1-B433-4759-8A9B-EF7414EA154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8227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6BAA1-B433-4759-8A9B-EF7414EA154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427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Точных данных нет, но суммы</a:t>
            </a:r>
            <a:r>
              <a:rPr lang="ru-RU" baseline="0" dirty="0"/>
              <a:t> могут быть значительными, в зависимости от количества населения, составлять сотни тысяч сомов в </a:t>
            </a:r>
            <a:r>
              <a:rPr lang="ru-RU" baseline="0" dirty="0" err="1"/>
              <a:t>меясц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6BAA1-B433-4759-8A9B-EF7414EA154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829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©Институт политики развития, 2019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52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9822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34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©Институт политики развития, 2019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73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©Институт политики развития, 2019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26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93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15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209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59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59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225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738344F-8587-427A-8E35-E0B6EA85A3BF}" type="datetimeFigureOut">
              <a:rPr lang="ru-RU" smtClean="0"/>
              <a:t>22.06.2020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©Институт политики развития, 2019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52A80D1-7CCE-4801-977E-D590E398FA4F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932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27448" y="404664"/>
            <a:ext cx="9649071" cy="230425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СЕКВЕСТР (СОКРАЩЕНИЕ) </a:t>
            </a:r>
            <a:r>
              <a:rPr lang="ru-RU" sz="4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МЕСТНЫХ </a:t>
            </a:r>
            <a:r>
              <a:rPr lang="ru-RU" sz="4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БЮДЖЕТОВ </a:t>
            </a:r>
            <a:br>
              <a:rPr lang="ru-RU" sz="4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ОТРАЗИТСЯ НА РАЗВИТИИ РЕГИОНОВ?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27448" y="3337950"/>
            <a:ext cx="10009112" cy="739121"/>
          </a:xfrm>
        </p:spPr>
        <p:txBody>
          <a:bodyPr>
            <a:normAutofit fontScale="92500" lnSpcReduction="10000"/>
          </a:bodyPr>
          <a:lstStyle/>
          <a:p>
            <a:r>
              <a:rPr lang="ru-RU" sz="2000" b="1" dirty="0"/>
              <a:t>Максим СЕМЕНЯК, Надежда ДОБРЕЦОВА</a:t>
            </a:r>
          </a:p>
          <a:p>
            <a:r>
              <a:rPr lang="ru-RU" sz="2000" dirty="0" smtClean="0"/>
              <a:t>для </a:t>
            </a:r>
            <a:r>
              <a:rPr lang="ru-RU" sz="2000" dirty="0"/>
              <a:t>Союза МСУ и Института политики развития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382999" y="6011996"/>
            <a:ext cx="3745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©Институт политики развития, 2020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735" y="5730239"/>
            <a:ext cx="2376264" cy="539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397" y="5647854"/>
            <a:ext cx="974601" cy="68652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3503712" y="4365104"/>
            <a:ext cx="63367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/>
              <a:t>При финансовой поддержке Проекта «Учет интересов местных сообществ Жогорку Кенешем КР при обсуждении законопроектов», финансируемого ПРООН / SDC,  и Проекта «Голос граждан и подотчетность органов МСУ» бюджетный процесс», финансируемого Правительством Швейцарии (SDC)</a:t>
            </a:r>
          </a:p>
        </p:txBody>
      </p:sp>
      <p:pic>
        <p:nvPicPr>
          <p:cNvPr id="8" name="Picture 2" descr="https://i.pinimg.com/originals/31/ad/74/31ad74b09b5d420a615d107544f4429c.jpg">
            <a:extLst>
              <a:ext uri="{FF2B5EF4-FFF2-40B4-BE49-F238E27FC236}">
                <a16:creationId xmlns="" xmlns:a16="http://schemas.microsoft.com/office/drawing/2014/main" id="{180AD093-1784-48BF-85EC-1D1412BB1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4472" y="4437113"/>
            <a:ext cx="744441" cy="1478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AC140AB6-DA9A-45D5-B374-767B8B98138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456" y="4437112"/>
            <a:ext cx="1800200" cy="81326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850892" y="6000114"/>
            <a:ext cx="19408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©Союз МСУ, 2020</a:t>
            </a:r>
          </a:p>
        </p:txBody>
      </p:sp>
    </p:spTree>
    <p:extLst>
      <p:ext uri="{BB962C8B-B14F-4D97-AF65-F5344CB8AC3E}">
        <p14:creationId xmlns:p14="http://schemas.microsoft.com/office/powerpoint/2010/main" val="216057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836" y="529276"/>
            <a:ext cx="3627984" cy="469081"/>
          </a:xfrm>
        </p:spPr>
        <p:txBody>
          <a:bodyPr>
            <a:noAutofit/>
          </a:bodyPr>
          <a:lstStyle/>
          <a:p>
            <a:r>
              <a:rPr lang="ru-RU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Снижение доходов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0836" y="1124744"/>
            <a:ext cx="10972800" cy="746097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связи с чрезвычайной ситуацией потребовалось внесение значительных изменений в республиканский и местные бюджеты.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804C159E-5382-4FAE-BFFA-F848859F35E9}"/>
              </a:ext>
            </a:extLst>
          </p:cNvPr>
          <p:cNvSpPr txBox="1">
            <a:spLocks/>
          </p:cNvSpPr>
          <p:nvPr/>
        </p:nvSpPr>
        <p:spPr>
          <a:xfrm>
            <a:off x="620836" y="1961538"/>
            <a:ext cx="3314924" cy="20568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Республиканский бюджет, доходы: 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A0E061B0-5F96-44B9-8B90-A617A99C8D5F}"/>
              </a:ext>
            </a:extLst>
          </p:cNvPr>
          <p:cNvSpPr txBox="1">
            <a:spLocks/>
          </p:cNvSpPr>
          <p:nvPr/>
        </p:nvSpPr>
        <p:spPr>
          <a:xfrm>
            <a:off x="4449774" y="2476362"/>
            <a:ext cx="7118834" cy="1624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21" name="Группа 20">
            <a:extLst>
              <a:ext uri="{FF2B5EF4-FFF2-40B4-BE49-F238E27FC236}">
                <a16:creationId xmlns="" xmlns:a16="http://schemas.microsoft.com/office/drawing/2014/main" id="{8BEFA065-8293-47D3-88D6-948DD4EA0DDA}"/>
              </a:ext>
            </a:extLst>
          </p:cNvPr>
          <p:cNvGrpSpPr/>
          <p:nvPr/>
        </p:nvGrpSpPr>
        <p:grpSpPr>
          <a:xfrm>
            <a:off x="4218511" y="1958795"/>
            <a:ext cx="7344816" cy="2056895"/>
            <a:chOff x="4223792" y="1772816"/>
            <a:chExt cx="7344816" cy="2056895"/>
          </a:xfrm>
        </p:grpSpPr>
        <p:sp>
          <p:nvSpPr>
            <p:cNvPr id="18" name="Прямоугольник 17">
              <a:extLst>
                <a:ext uri="{FF2B5EF4-FFF2-40B4-BE49-F238E27FC236}">
                  <a16:creationId xmlns="" xmlns:a16="http://schemas.microsoft.com/office/drawing/2014/main" id="{D0D412EC-D5D6-4751-82CD-B9457B7119CE}"/>
                </a:ext>
              </a:extLst>
            </p:cNvPr>
            <p:cNvSpPr/>
            <p:nvPr/>
          </p:nvSpPr>
          <p:spPr>
            <a:xfrm>
              <a:off x="4223792" y="1772816"/>
              <a:ext cx="7344816" cy="20568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2645DF47-73B5-47FB-8F8C-DF12F129BA82}"/>
                </a:ext>
              </a:extLst>
            </p:cNvPr>
            <p:cNvSpPr txBox="1"/>
            <p:nvPr/>
          </p:nvSpPr>
          <p:spPr>
            <a:xfrm>
              <a:off x="4471901" y="3159104"/>
              <a:ext cx="19697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00B050"/>
                  </a:solidFill>
                </a:rPr>
                <a:t>Утвержденный бюджет</a:t>
              </a: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="" xmlns:a16="http://schemas.microsoft.com/office/drawing/2014/main" id="{05D3EE86-BA9E-4072-A2C7-0666E99DA343}"/>
                </a:ext>
              </a:extLst>
            </p:cNvPr>
            <p:cNvSpPr/>
            <p:nvPr/>
          </p:nvSpPr>
          <p:spPr>
            <a:xfrm>
              <a:off x="4445532" y="1795688"/>
              <a:ext cx="290342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2400" b="1" cap="none" spc="0" dirty="0">
                  <a:ln w="22225">
                    <a:noFill/>
                    <a:prstDash val="solid"/>
                  </a:ln>
                  <a:solidFill>
                    <a:schemeClr val="accent2">
                      <a:lumMod val="50000"/>
                    </a:schemeClr>
                  </a:solidFill>
                  <a:effectLst/>
                  <a:latin typeface="Arial Black" panose="020B0A04020102020204" pitchFamily="34" charset="0"/>
                  <a:cs typeface="Aharoni" panose="020B0604020202020204" pitchFamily="2" charset="-79"/>
                </a:rPr>
                <a:t>Млрд. сомов: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EFF844A7-264F-4AB3-8FC2-0EAEDFE70F03}"/>
                </a:ext>
              </a:extLst>
            </p:cNvPr>
            <p:cNvSpPr txBox="1"/>
            <p:nvPr/>
          </p:nvSpPr>
          <p:spPr>
            <a:xfrm>
              <a:off x="9068107" y="3249135"/>
              <a:ext cx="22752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>
                  <a:solidFill>
                    <a:schemeClr val="accent2">
                      <a:lumMod val="75000"/>
                    </a:schemeClr>
                  </a:solidFill>
                </a:rPr>
                <a:t>Уточненный бюджет</a:t>
              </a:r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B2BA0E15-D510-46EC-B750-56FC4A9CAE94}"/>
                </a:ext>
              </a:extLst>
            </p:cNvPr>
            <p:cNvSpPr/>
            <p:nvPr/>
          </p:nvSpPr>
          <p:spPr>
            <a:xfrm>
              <a:off x="9219557" y="2421343"/>
              <a:ext cx="176683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135,3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27A46306-2DA2-4C22-815B-FAD72A4BF01A}"/>
                </a:ext>
              </a:extLst>
            </p:cNvPr>
            <p:cNvSpPr txBox="1"/>
            <p:nvPr/>
          </p:nvSpPr>
          <p:spPr>
            <a:xfrm>
              <a:off x="7441948" y="3223521"/>
              <a:ext cx="7300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FF0000"/>
                  </a:solidFill>
                </a:rPr>
                <a:t>28,4</a:t>
              </a:r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="" xmlns:a16="http://schemas.microsoft.com/office/drawing/2014/main" id="{2BB30105-408B-437F-B531-324B5D6B6EC2}"/>
                </a:ext>
              </a:extLst>
            </p:cNvPr>
            <p:cNvSpPr/>
            <p:nvPr/>
          </p:nvSpPr>
          <p:spPr>
            <a:xfrm>
              <a:off x="4608650" y="2353847"/>
              <a:ext cx="176683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solidFill>
                    <a:schemeClr val="accent3">
                      <a:lumMod val="60000"/>
                      <a:lumOff val="40000"/>
                    </a:schemeClr>
                  </a:solid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163,7</a:t>
              </a:r>
            </a:p>
          </p:txBody>
        </p:sp>
        <p:sp>
          <p:nvSpPr>
            <p:cNvPr id="17" name="Прямоугольный треугольник 16">
              <a:extLst>
                <a:ext uri="{FF2B5EF4-FFF2-40B4-BE49-F238E27FC236}">
                  <a16:creationId xmlns="" xmlns:a16="http://schemas.microsoft.com/office/drawing/2014/main" id="{2677B3EA-280D-4E3D-973E-15FD3791FE82}"/>
                </a:ext>
              </a:extLst>
            </p:cNvPr>
            <p:cNvSpPr/>
            <p:nvPr/>
          </p:nvSpPr>
          <p:spPr>
            <a:xfrm>
              <a:off x="6441700" y="2353847"/>
              <a:ext cx="2752830" cy="716927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800" b="1" dirty="0"/>
                <a:t>17%</a:t>
              </a:r>
            </a:p>
          </p:txBody>
        </p:sp>
      </p:grpSp>
      <p:sp>
        <p:nvSpPr>
          <p:cNvPr id="19" name="Объект 2">
            <a:extLst>
              <a:ext uri="{FF2B5EF4-FFF2-40B4-BE49-F238E27FC236}">
                <a16:creationId xmlns="" xmlns:a16="http://schemas.microsoft.com/office/drawing/2014/main" id="{09FD6D9A-355F-40A6-A665-49BED4C89BF7}"/>
              </a:ext>
            </a:extLst>
          </p:cNvPr>
          <p:cNvSpPr txBox="1">
            <a:spLocks/>
          </p:cNvSpPr>
          <p:nvPr/>
        </p:nvSpPr>
        <p:spPr>
          <a:xfrm>
            <a:off x="620836" y="4225603"/>
            <a:ext cx="3314924" cy="2056895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800" dirty="0"/>
              <a:t>Местные бюджеты, доходы (без трансфертов): 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160D93F2-7E7A-4318-87CA-2F4E51F32BCE}"/>
              </a:ext>
            </a:extLst>
          </p:cNvPr>
          <p:cNvSpPr/>
          <p:nvPr/>
        </p:nvSpPr>
        <p:spPr>
          <a:xfrm>
            <a:off x="4248820" y="4234601"/>
            <a:ext cx="7344816" cy="20568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B2B684E-796F-4772-A3E1-97299034E936}"/>
              </a:ext>
            </a:extLst>
          </p:cNvPr>
          <p:cNvSpPr txBox="1"/>
          <p:nvPr/>
        </p:nvSpPr>
        <p:spPr>
          <a:xfrm>
            <a:off x="4466620" y="5629842"/>
            <a:ext cx="196979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Утвержденный бюджет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C60EDDA2-5C58-4DD9-8BF3-F198D3598544}"/>
              </a:ext>
            </a:extLst>
          </p:cNvPr>
          <p:cNvSpPr/>
          <p:nvPr/>
        </p:nvSpPr>
        <p:spPr>
          <a:xfrm>
            <a:off x="4440251" y="4266426"/>
            <a:ext cx="2903427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dirty="0">
                <a:ln w="22225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Млрд. сомов: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D1A283BB-ACCD-4E91-BC21-F83E779786D5}"/>
              </a:ext>
            </a:extLst>
          </p:cNvPr>
          <p:cNvSpPr txBox="1"/>
          <p:nvPr/>
        </p:nvSpPr>
        <p:spPr>
          <a:xfrm>
            <a:off x="9033830" y="5743083"/>
            <a:ext cx="2304256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Уточненный бюджет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3ADC6E64-32A8-4713-A454-20224A6BB2F7}"/>
              </a:ext>
            </a:extLst>
          </p:cNvPr>
          <p:cNvSpPr/>
          <p:nvPr/>
        </p:nvSpPr>
        <p:spPr>
          <a:xfrm>
            <a:off x="9389805" y="4892081"/>
            <a:ext cx="1415772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18,6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A2171C7F-7470-45EB-BE1C-344668B03D2A}"/>
              </a:ext>
            </a:extLst>
          </p:cNvPr>
          <p:cNvSpPr txBox="1"/>
          <p:nvPr/>
        </p:nvSpPr>
        <p:spPr>
          <a:xfrm>
            <a:off x="7436667" y="5694259"/>
            <a:ext cx="730038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1,4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C99D0965-725B-4990-AFDA-B5C29221CF06}"/>
              </a:ext>
            </a:extLst>
          </p:cNvPr>
          <p:cNvSpPr/>
          <p:nvPr/>
        </p:nvSpPr>
        <p:spPr>
          <a:xfrm>
            <a:off x="4778898" y="4824585"/>
            <a:ext cx="1415772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20,0</a:t>
            </a:r>
          </a:p>
        </p:txBody>
      </p:sp>
      <p:sp>
        <p:nvSpPr>
          <p:cNvPr id="30" name="Прямоугольный треугольник 29">
            <a:extLst>
              <a:ext uri="{FF2B5EF4-FFF2-40B4-BE49-F238E27FC236}">
                <a16:creationId xmlns="" xmlns:a16="http://schemas.microsoft.com/office/drawing/2014/main" id="{5A51A211-08E7-4A28-88E5-0AA96F8CF1A8}"/>
              </a:ext>
            </a:extLst>
          </p:cNvPr>
          <p:cNvSpPr/>
          <p:nvPr/>
        </p:nvSpPr>
        <p:spPr>
          <a:xfrm>
            <a:off x="6436419" y="4824585"/>
            <a:ext cx="2752830" cy="716927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7%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9318256" y="748613"/>
            <a:ext cx="275440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©Институт политики развития, 2020</a:t>
            </a:r>
          </a:p>
        </p:txBody>
      </p:sp>
      <p:pic>
        <p:nvPicPr>
          <p:cNvPr id="32" name="Рисунок 3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9704" y="269336"/>
            <a:ext cx="2030722" cy="42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Рисунок 3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236" y="63262"/>
            <a:ext cx="1093652" cy="8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Прямоугольник 33"/>
          <p:cNvSpPr/>
          <p:nvPr/>
        </p:nvSpPr>
        <p:spPr>
          <a:xfrm>
            <a:off x="7624905" y="760348"/>
            <a:ext cx="145424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©Союз МСУ, 2020</a:t>
            </a:r>
          </a:p>
        </p:txBody>
      </p:sp>
    </p:spTree>
    <p:extLst>
      <p:ext uri="{BB962C8B-B14F-4D97-AF65-F5344CB8AC3E}">
        <p14:creationId xmlns:p14="http://schemas.microsoft.com/office/powerpoint/2010/main" val="186933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5478" y="476672"/>
            <a:ext cx="6694658" cy="634082"/>
          </a:xfrm>
        </p:spPr>
        <p:txBody>
          <a:bodyPr>
            <a:normAutofit/>
          </a:bodyPr>
          <a:lstStyle/>
          <a:p>
            <a:r>
              <a:rPr lang="ru-RU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Государственная поддержка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268761"/>
            <a:ext cx="10972800" cy="432047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измененном республиканском бюджете, безусловно, есть и позитивные моменты, такие как: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6774529D-5CC0-4562-9C75-6A6BCD639F32}"/>
              </a:ext>
            </a:extLst>
          </p:cNvPr>
          <p:cNvSpPr txBox="1">
            <a:spLocks/>
          </p:cNvSpPr>
          <p:nvPr/>
        </p:nvSpPr>
        <p:spPr>
          <a:xfrm>
            <a:off x="609600" y="1858815"/>
            <a:ext cx="10972800" cy="445050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dirty="0"/>
              <a:t>Общая сумма по Фондам развития регионов значительно увеличилась: фонды развития районов -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0,613 млрд. сомов </a:t>
            </a:r>
            <a:r>
              <a:rPr lang="ru-RU" dirty="0"/>
              <a:t>(увеличение в 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2,5 </a:t>
            </a:r>
            <a:r>
              <a:rPr lang="ru-RU" dirty="0"/>
              <a:t>раза); фонды развития областей -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0,466 млрд. сомов </a:t>
            </a:r>
            <a:r>
              <a:rPr lang="ru-RU" dirty="0"/>
              <a:t>(увеличение в 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2,6 </a:t>
            </a:r>
            <a:r>
              <a:rPr lang="ru-RU" dirty="0"/>
              <a:t>раза); </a:t>
            </a:r>
          </a:p>
          <a:p>
            <a:pPr>
              <a:spcBef>
                <a:spcPts val="1200"/>
              </a:spcBef>
            </a:pPr>
            <a:r>
              <a:rPr lang="ru-RU" dirty="0"/>
              <a:t>На развитие регионов (поддержка бизнеса) предусмотрено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3,876 млрд. сомов </a:t>
            </a:r>
            <a:r>
              <a:rPr lang="ru-RU" dirty="0"/>
              <a:t>с общим увеличением на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1,804 млрд. сомов </a:t>
            </a:r>
            <a:r>
              <a:rPr lang="ru-RU" dirty="0"/>
              <a:t>относительно утвержденного бюджета;</a:t>
            </a:r>
          </a:p>
          <a:p>
            <a:pPr>
              <a:spcBef>
                <a:spcPts val="1200"/>
              </a:spcBef>
            </a:pPr>
            <a:r>
              <a:rPr lang="ru-RU" dirty="0"/>
              <a:t>Усилена государственная поддержка сельским товаропроизводителям республики в своевременном проведении сельскохозяйственных работ. дополнительно предусмотрен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1,0 млрд. сомов</a:t>
            </a:r>
            <a:r>
              <a:rPr lang="ru-RU" dirty="0"/>
              <a:t>.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/>
              <a:t>Кроме того, на субсидирование процентных ставок коммерческих банков (участвующих в реализации проекта «Финансирование сельского хозяйства - 8») –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0,850 млрд. сомов </a:t>
            </a:r>
            <a:r>
              <a:rPr lang="ru-RU" dirty="0"/>
              <a:t>с увеличением на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0,250 млрд. сомов</a:t>
            </a:r>
            <a:r>
              <a:rPr lang="ru-RU" dirty="0"/>
              <a:t>;</a:t>
            </a:r>
          </a:p>
          <a:p>
            <a:pPr>
              <a:spcBef>
                <a:spcPts val="1200"/>
              </a:spcBef>
            </a:pPr>
            <a:r>
              <a:rPr lang="ru-RU" dirty="0"/>
              <a:t>Увеличение целевых трансфертов на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0,106 млрд. сомов </a:t>
            </a:r>
            <a:r>
              <a:rPr lang="ru-RU" dirty="0"/>
              <a:t>предусмотрено на мероприятия по обеспечению продуктами питания семей, находящихся в трудной жизненной ситуации в период чрезвычайной ситуации и чрезвычайного положения из средств Государственного бюджетного резерва Кыргызской Республики.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2C6670A4-1710-4BDA-9134-3F3001AB5525}"/>
              </a:ext>
            </a:extLst>
          </p:cNvPr>
          <p:cNvSpPr txBox="1">
            <a:spLocks/>
          </p:cNvSpPr>
          <p:nvPr/>
        </p:nvSpPr>
        <p:spPr>
          <a:xfrm>
            <a:off x="620836" y="2204865"/>
            <a:ext cx="10972800" cy="1624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318256" y="760348"/>
            <a:ext cx="275440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©Институт политики развития, 2020</a:t>
            </a:r>
          </a:p>
        </p:txBody>
      </p:sp>
      <p:pic>
        <p:nvPicPr>
          <p:cNvPr id="14" name="Рисунок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774" y="281071"/>
            <a:ext cx="2030722" cy="42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306" y="74997"/>
            <a:ext cx="1093652" cy="8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7594084" y="764704"/>
            <a:ext cx="145424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©Союз МСУ, 2020</a:t>
            </a:r>
          </a:p>
        </p:txBody>
      </p:sp>
    </p:spTree>
    <p:extLst>
      <p:ext uri="{BB962C8B-B14F-4D97-AF65-F5344CB8AC3E}">
        <p14:creationId xmlns:p14="http://schemas.microsoft.com/office/powerpoint/2010/main" val="87114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3671" y="204508"/>
            <a:ext cx="4936265" cy="920236"/>
          </a:xfrm>
        </p:spPr>
        <p:txBody>
          <a:bodyPr>
            <a:no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Межбюджетные отношения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диалог с Правительством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384" y="1185087"/>
            <a:ext cx="11042252" cy="720079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На стадии разработки проекта изменений секвестрированный бюджет, предложенный Правительством выглядел не так позитивно: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6774529D-5CC0-4562-9C75-6A6BCD639F32}"/>
              </a:ext>
            </a:extLst>
          </p:cNvPr>
          <p:cNvSpPr txBox="1">
            <a:spLocks/>
          </p:cNvSpPr>
          <p:nvPr/>
        </p:nvSpPr>
        <p:spPr>
          <a:xfrm>
            <a:off x="609600" y="2132856"/>
            <a:ext cx="109728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2C6670A4-1710-4BDA-9134-3F3001AB5525}"/>
              </a:ext>
            </a:extLst>
          </p:cNvPr>
          <p:cNvSpPr txBox="1">
            <a:spLocks/>
          </p:cNvSpPr>
          <p:nvPr/>
        </p:nvSpPr>
        <p:spPr>
          <a:xfrm>
            <a:off x="620836" y="2049182"/>
            <a:ext cx="10972800" cy="220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C6D01AE8-DCE8-4A95-AA1F-68048782F78B}"/>
              </a:ext>
            </a:extLst>
          </p:cNvPr>
          <p:cNvSpPr txBox="1">
            <a:spLocks/>
          </p:cNvSpPr>
          <p:nvPr/>
        </p:nvSpPr>
        <p:spPr>
          <a:xfrm>
            <a:off x="551384" y="5367757"/>
            <a:ext cx="11031016" cy="94156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dirty="0"/>
              <a:t>Это говорит о том, что бюджетный диалог между Правительством и МСУ на сегодняшний день не налажен. И только развивающийся (благодаря помощи доноров и усилиям Союза МСУ КР и Института политики развития) диалог МСУ с Жогорку Кенешем позволил избежать резкого ухудшения ситуации.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DCDFEC08-C244-453E-85F6-C1D7BEA535CD}"/>
              </a:ext>
            </a:extLst>
          </p:cNvPr>
          <p:cNvSpPr txBox="1">
            <a:spLocks/>
          </p:cNvSpPr>
          <p:nvPr/>
        </p:nvSpPr>
        <p:spPr>
          <a:xfrm>
            <a:off x="479376" y="1584007"/>
            <a:ext cx="11103024" cy="34739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0" name="Таблица 10">
            <a:extLst>
              <a:ext uri="{FF2B5EF4-FFF2-40B4-BE49-F238E27FC236}">
                <a16:creationId xmlns="" xmlns:a16="http://schemas.microsoft.com/office/drawing/2014/main" id="{5C55C0B4-BB8D-481C-A3C7-236C929648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934519"/>
              </p:ext>
            </p:extLst>
          </p:nvPr>
        </p:nvGraphicFramePr>
        <p:xfrm>
          <a:off x="537717" y="2068973"/>
          <a:ext cx="11031015" cy="3160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7005">
                  <a:extLst>
                    <a:ext uri="{9D8B030D-6E8A-4147-A177-3AD203B41FA5}">
                      <a16:colId xmlns="" xmlns:a16="http://schemas.microsoft.com/office/drawing/2014/main" val="2014026926"/>
                    </a:ext>
                  </a:extLst>
                </a:gridCol>
                <a:gridCol w="3684181">
                  <a:extLst>
                    <a:ext uri="{9D8B030D-6E8A-4147-A177-3AD203B41FA5}">
                      <a16:colId xmlns="" xmlns:a16="http://schemas.microsoft.com/office/drawing/2014/main" val="2292443878"/>
                    </a:ext>
                  </a:extLst>
                </a:gridCol>
                <a:gridCol w="3669829">
                  <a:extLst>
                    <a:ext uri="{9D8B030D-6E8A-4147-A177-3AD203B41FA5}">
                      <a16:colId xmlns="" xmlns:a16="http://schemas.microsoft.com/office/drawing/2014/main" val="2776344067"/>
                    </a:ext>
                  </a:extLst>
                </a:gridCol>
              </a:tblGrid>
              <a:tr h="42633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C00000"/>
                          </a:solidFill>
                        </a:rPr>
                        <a:t>Предложения Правительства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B050"/>
                          </a:solidFill>
                        </a:rPr>
                        <a:t>Уточненный бюджет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82034849"/>
                  </a:ext>
                </a:extLst>
              </a:tr>
              <a:tr h="911299">
                <a:tc>
                  <a:txBody>
                    <a:bodyPr/>
                    <a:lstStyle/>
                    <a:p>
                      <a:r>
                        <a:rPr lang="ru-RU" b="1" dirty="0"/>
                        <a:t>Стимулирующие долевые гранты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58368315"/>
                  </a:ext>
                </a:extLst>
              </a:tr>
              <a:tr h="9112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Целевые трансферты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08609281"/>
                  </a:ext>
                </a:extLst>
              </a:tr>
              <a:tr h="9112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Капитальные вложения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3754951"/>
                  </a:ext>
                </a:extLst>
              </a:tr>
            </a:tbl>
          </a:graphicData>
        </a:graphic>
      </p:graphicFrame>
      <p:sp>
        <p:nvSpPr>
          <p:cNvPr id="12" name="Прямоугольный треугольник 11">
            <a:extLst>
              <a:ext uri="{FF2B5EF4-FFF2-40B4-BE49-F238E27FC236}">
                <a16:creationId xmlns="" xmlns:a16="http://schemas.microsoft.com/office/drawing/2014/main" id="{5357285E-7036-4FE1-B717-FEA8012244D1}"/>
              </a:ext>
            </a:extLst>
          </p:cNvPr>
          <p:cNvSpPr/>
          <p:nvPr/>
        </p:nvSpPr>
        <p:spPr>
          <a:xfrm>
            <a:off x="4674106" y="2625247"/>
            <a:ext cx="2862054" cy="59099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100%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2C1D594E-6CF7-475C-A891-6FD8C9F70D0B}"/>
              </a:ext>
            </a:extLst>
          </p:cNvPr>
          <p:cNvSpPr/>
          <p:nvPr/>
        </p:nvSpPr>
        <p:spPr>
          <a:xfrm>
            <a:off x="1416956" y="2697255"/>
            <a:ext cx="13805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-0,600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151A635D-766B-4E07-8414-73C2AFAC80BF}"/>
              </a:ext>
            </a:extLst>
          </p:cNvPr>
          <p:cNvSpPr/>
          <p:nvPr/>
        </p:nvSpPr>
        <p:spPr>
          <a:xfrm>
            <a:off x="9552384" y="1720500"/>
            <a:ext cx="1943781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ru-RU" b="1" dirty="0">
                <a:ln w="22225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  <a:cs typeface="Aharoni" panose="020B0604020202020204" pitchFamily="2" charset="-79"/>
              </a:rPr>
              <a:t>Млрд. сомов: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7FDC300C-220F-4419-B451-75912CAB4922}"/>
              </a:ext>
            </a:extLst>
          </p:cNvPr>
          <p:cNvSpPr/>
          <p:nvPr/>
        </p:nvSpPr>
        <p:spPr>
          <a:xfrm>
            <a:off x="9310840" y="2715362"/>
            <a:ext cx="9124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-0,0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FDB01FE6-4A97-4F7A-AB64-02B2E0D20CC4}"/>
              </a:ext>
            </a:extLst>
          </p:cNvPr>
          <p:cNvSpPr/>
          <p:nvPr/>
        </p:nvSpPr>
        <p:spPr>
          <a:xfrm>
            <a:off x="1400238" y="3653375"/>
            <a:ext cx="13805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-1</a:t>
            </a:r>
            <a:r>
              <a:rPr lang="ru-RU" sz="3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,057</a:t>
            </a:r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="" xmlns:a16="http://schemas.microsoft.com/office/drawing/2014/main" id="{1EBB2613-D643-440C-B05F-C7ABCB1285B4}"/>
              </a:ext>
            </a:extLst>
          </p:cNvPr>
          <p:cNvSpPr/>
          <p:nvPr/>
        </p:nvSpPr>
        <p:spPr>
          <a:xfrm>
            <a:off x="4701540" y="3533179"/>
            <a:ext cx="2862054" cy="59099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43%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BE3C6F43-160F-4592-A047-22939F1A39CC}"/>
              </a:ext>
            </a:extLst>
          </p:cNvPr>
          <p:cNvSpPr/>
          <p:nvPr/>
        </p:nvSpPr>
        <p:spPr>
          <a:xfrm>
            <a:off x="9076801" y="3603763"/>
            <a:ext cx="13805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-0,598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32967F04-513B-46E5-9413-D93CEB758D91}"/>
              </a:ext>
            </a:extLst>
          </p:cNvPr>
          <p:cNvSpPr/>
          <p:nvPr/>
        </p:nvSpPr>
        <p:spPr>
          <a:xfrm>
            <a:off x="1427101" y="4552211"/>
            <a:ext cx="13805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-3</a:t>
            </a:r>
            <a:r>
              <a:rPr lang="ru-RU" sz="3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,000</a:t>
            </a:r>
          </a:p>
        </p:txBody>
      </p:sp>
      <p:sp>
        <p:nvSpPr>
          <p:cNvPr id="20" name="Прямоугольный треугольник 19">
            <a:extLst>
              <a:ext uri="{FF2B5EF4-FFF2-40B4-BE49-F238E27FC236}">
                <a16:creationId xmlns="" xmlns:a16="http://schemas.microsoft.com/office/drawing/2014/main" id="{E3D2C45C-FB6E-469D-BAEF-5EF7EE6773EE}"/>
              </a:ext>
            </a:extLst>
          </p:cNvPr>
          <p:cNvSpPr/>
          <p:nvPr/>
        </p:nvSpPr>
        <p:spPr>
          <a:xfrm>
            <a:off x="4674106" y="4444972"/>
            <a:ext cx="2862054" cy="59099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33%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72ABEA8F-FC86-4679-8615-57468A5F06C4}"/>
              </a:ext>
            </a:extLst>
          </p:cNvPr>
          <p:cNvSpPr/>
          <p:nvPr/>
        </p:nvSpPr>
        <p:spPr>
          <a:xfrm>
            <a:off x="9107539" y="4455158"/>
            <a:ext cx="13805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-2,011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9318256" y="748613"/>
            <a:ext cx="275440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©Институт политики развития, 2020</a:t>
            </a:r>
          </a:p>
        </p:txBody>
      </p:sp>
      <p:pic>
        <p:nvPicPr>
          <p:cNvPr id="28" name="Рисунок 2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774" y="269336"/>
            <a:ext cx="2030722" cy="42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Рисунок 2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306" y="63262"/>
            <a:ext cx="1093652" cy="8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Прямоугольник 29"/>
          <p:cNvSpPr/>
          <p:nvPr/>
        </p:nvSpPr>
        <p:spPr>
          <a:xfrm>
            <a:off x="7624905" y="760348"/>
            <a:ext cx="145424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©Союз МСУ, 2020</a:t>
            </a:r>
          </a:p>
        </p:txBody>
      </p:sp>
    </p:spTree>
    <p:extLst>
      <p:ext uri="{BB962C8B-B14F-4D97-AF65-F5344CB8AC3E}">
        <p14:creationId xmlns:p14="http://schemas.microsoft.com/office/powerpoint/2010/main" val="417184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46855"/>
            <a:ext cx="4478288" cy="1093913"/>
          </a:xfrm>
        </p:spPr>
        <p:txBody>
          <a:bodyPr>
            <a:normAutofit/>
          </a:bodyPr>
          <a:lstStyle/>
          <a:p>
            <a:r>
              <a:rPr lang="ru-RU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Какую нагрузку несут </a:t>
            </a: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местные </a:t>
            </a:r>
            <a:r>
              <a:rPr lang="ru-RU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бюджеты?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556793"/>
            <a:ext cx="10972800" cy="432047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/>
              <a:t>В условиях эпидемии местные бюджеты финансируют: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6774529D-5CC0-4562-9C75-6A6BCD639F32}"/>
              </a:ext>
            </a:extLst>
          </p:cNvPr>
          <p:cNvSpPr txBox="1">
            <a:spLocks/>
          </p:cNvSpPr>
          <p:nvPr/>
        </p:nvSpPr>
        <p:spPr>
          <a:xfrm>
            <a:off x="609600" y="2204864"/>
            <a:ext cx="10972800" cy="3888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800" dirty="0"/>
              <a:t>приобретение хлорсодержащих препаратов для дезинфекции;</a:t>
            </a:r>
          </a:p>
          <a:p>
            <a:pPr lvl="0"/>
            <a:r>
              <a:rPr lang="ru-RU" sz="2800" dirty="0"/>
              <a:t>приобретение горюче-смазочных материалов для проведения дезинфекции;</a:t>
            </a:r>
          </a:p>
          <a:p>
            <a:pPr lvl="0"/>
            <a:r>
              <a:rPr lang="ru-RU" sz="2800" dirty="0"/>
              <a:t>приобретение защитных костюмов, масок, антисептиков, </a:t>
            </a:r>
            <a:r>
              <a:rPr lang="ru-RU" sz="2800" dirty="0" err="1"/>
              <a:t>тепловизоров</a:t>
            </a:r>
            <a:r>
              <a:rPr lang="ru-RU" sz="2800" dirty="0"/>
              <a:t>, респираторов, защитных очков;</a:t>
            </a:r>
          </a:p>
          <a:p>
            <a:pPr lvl="0"/>
            <a:r>
              <a:rPr lang="ru-RU" sz="2800" dirty="0"/>
              <a:t>оказание материальной помощи уязвимым слоям населения (мука, сахар, растительное масло и др.);</a:t>
            </a:r>
          </a:p>
          <a:p>
            <a:pPr lvl="0"/>
            <a:r>
              <a:rPr lang="ru-RU" sz="2800" dirty="0"/>
              <a:t>организацию вагонов и юрт для пропускных постов.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2C6670A4-1710-4BDA-9134-3F3001AB5525}"/>
              </a:ext>
            </a:extLst>
          </p:cNvPr>
          <p:cNvSpPr txBox="1">
            <a:spLocks/>
          </p:cNvSpPr>
          <p:nvPr/>
        </p:nvSpPr>
        <p:spPr>
          <a:xfrm>
            <a:off x="620836" y="1426767"/>
            <a:ext cx="109728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sz="3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318256" y="801983"/>
            <a:ext cx="275440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©Институт политики развития, 2020</a:t>
            </a:r>
          </a:p>
        </p:txBody>
      </p:sp>
      <p:pic>
        <p:nvPicPr>
          <p:cNvPr id="14" name="Рисунок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774" y="322706"/>
            <a:ext cx="2030722" cy="42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306" y="116632"/>
            <a:ext cx="1093652" cy="8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7624905" y="813718"/>
            <a:ext cx="145424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©Союз МСУ, 2020</a:t>
            </a:r>
          </a:p>
        </p:txBody>
      </p:sp>
    </p:spTree>
    <p:extLst>
      <p:ext uri="{BB962C8B-B14F-4D97-AF65-F5344CB8AC3E}">
        <p14:creationId xmlns:p14="http://schemas.microsoft.com/office/powerpoint/2010/main" val="358500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664" y="586581"/>
            <a:ext cx="4987280" cy="634082"/>
          </a:xfrm>
        </p:spPr>
        <p:txBody>
          <a:bodyPr>
            <a:normAutofit/>
          </a:bodyPr>
          <a:lstStyle/>
          <a:p>
            <a:r>
              <a:rPr lang="ru-RU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Какой риск остается?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4664" y="1674499"/>
            <a:ext cx="10972800" cy="818397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500" dirty="0"/>
              <a:t>Успеют ли органы МСУ подготовить к новому учебному году объекты образования – школы и детские сады?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6774529D-5CC0-4562-9C75-6A6BCD639F32}"/>
              </a:ext>
            </a:extLst>
          </p:cNvPr>
          <p:cNvSpPr txBox="1">
            <a:spLocks/>
          </p:cNvSpPr>
          <p:nvPr/>
        </p:nvSpPr>
        <p:spPr>
          <a:xfrm>
            <a:off x="609600" y="2852936"/>
            <a:ext cx="10984036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800" b="1" dirty="0"/>
              <a:t>Только 48,1% школ имеют доступ к чистой питьевой воде;</a:t>
            </a:r>
          </a:p>
          <a:p>
            <a:pPr lvl="0"/>
            <a:r>
              <a:rPr lang="ru-RU" sz="2800" b="1" dirty="0"/>
              <a:t>Только 19,7% школ имеют внутренние санитарные узлы; </a:t>
            </a:r>
          </a:p>
          <a:p>
            <a:pPr lvl="0"/>
            <a:r>
              <a:rPr lang="ru-RU" sz="2800" b="1" dirty="0"/>
              <a:t>Только 20,9% школ имеют доступ к горячему водоснабжению</a:t>
            </a:r>
          </a:p>
          <a:p>
            <a:pPr marL="0" indent="0" algn="r">
              <a:buNone/>
            </a:pPr>
            <a:r>
              <a:rPr lang="ru-RU" sz="2200" i="1" dirty="0"/>
              <a:t>(из проекта Национального добровольного обзора достижения Целей устойчивого развития, цель 4)</a:t>
            </a:r>
          </a:p>
          <a:p>
            <a:pPr lvl="0"/>
            <a:r>
              <a:rPr lang="ru-RU" sz="2800" b="1" dirty="0">
                <a:solidFill>
                  <a:srgbClr val="C00000"/>
                </a:solidFill>
              </a:rPr>
              <a:t>необходимо срочно решить вопрос о передаче содержания школ и объектов здравоохранения республиканскому бюджету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2C6670A4-1710-4BDA-9134-3F3001AB5525}"/>
              </a:ext>
            </a:extLst>
          </p:cNvPr>
          <p:cNvSpPr txBox="1">
            <a:spLocks/>
          </p:cNvSpPr>
          <p:nvPr/>
        </p:nvSpPr>
        <p:spPr>
          <a:xfrm>
            <a:off x="620836" y="2204865"/>
            <a:ext cx="10972800" cy="1624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318256" y="801983"/>
            <a:ext cx="275440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©Институт политики развития, 2020</a:t>
            </a:r>
          </a:p>
        </p:txBody>
      </p:sp>
      <p:pic>
        <p:nvPicPr>
          <p:cNvPr id="14" name="Рисунок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774" y="322706"/>
            <a:ext cx="2030722" cy="42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306" y="116632"/>
            <a:ext cx="1093652" cy="8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7624905" y="813718"/>
            <a:ext cx="145424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©Союз МСУ, 2020</a:t>
            </a:r>
          </a:p>
        </p:txBody>
      </p:sp>
    </p:spTree>
    <p:extLst>
      <p:ext uri="{BB962C8B-B14F-4D97-AF65-F5344CB8AC3E}">
        <p14:creationId xmlns:p14="http://schemas.microsoft.com/office/powerpoint/2010/main" val="391690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768" y="597804"/>
            <a:ext cx="5499248" cy="634082"/>
          </a:xfrm>
        </p:spPr>
        <p:txBody>
          <a:bodyPr>
            <a:noAutofit/>
          </a:bodyPr>
          <a:lstStyle/>
          <a:p>
            <a:r>
              <a:rPr lang="ru-RU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 и доля доходов </a:t>
            </a: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местных </a:t>
            </a:r>
            <a:r>
              <a:rPr lang="ru-RU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бюджетов не растет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4658402-EA3A-42F6-9565-E275D3AD1A6A}"/>
              </a:ext>
            </a:extLst>
          </p:cNvPr>
          <p:cNvSpPr txBox="1"/>
          <p:nvPr/>
        </p:nvSpPr>
        <p:spPr>
          <a:xfrm>
            <a:off x="740768" y="1340768"/>
            <a:ext cx="1085878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Соотношение доходов бюджетов почти не меняются, что означает – уровень финансовой децентрализации остается низким, в бюджетном выражении политика развития регионов не реализуется</a:t>
            </a: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="" xmlns:a16="http://schemas.microsoft.com/office/drawing/2014/main" id="{79DB5948-30CB-457F-9A73-6320CD761F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453779"/>
              </p:ext>
            </p:extLst>
          </p:nvPr>
        </p:nvGraphicFramePr>
        <p:xfrm>
          <a:off x="479376" y="2204864"/>
          <a:ext cx="1130525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9318256" y="820621"/>
            <a:ext cx="275440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©Институт политики развития, 2020</a:t>
            </a:r>
          </a:p>
        </p:txBody>
      </p:sp>
      <p:pic>
        <p:nvPicPr>
          <p:cNvPr id="15" name="Рисунок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774" y="341344"/>
            <a:ext cx="2030722" cy="42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306" y="135270"/>
            <a:ext cx="1093652" cy="8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/>
          <p:cNvSpPr/>
          <p:nvPr/>
        </p:nvSpPr>
        <p:spPr>
          <a:xfrm>
            <a:off x="7624905" y="832356"/>
            <a:ext cx="145424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©Союз МСУ, 2020</a:t>
            </a:r>
          </a:p>
        </p:txBody>
      </p:sp>
    </p:spTree>
    <p:extLst>
      <p:ext uri="{BB962C8B-B14F-4D97-AF65-F5344CB8AC3E}">
        <p14:creationId xmlns:p14="http://schemas.microsoft.com/office/powerpoint/2010/main" val="215505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608" y="642229"/>
            <a:ext cx="5933392" cy="634082"/>
          </a:xfrm>
        </p:spPr>
        <p:txBody>
          <a:bodyPr>
            <a:noAutofit/>
          </a:bodyPr>
          <a:lstStyle/>
          <a:p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Недофинансирование местных </a:t>
            </a:r>
            <a:r>
              <a:rPr lang="ru-RU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бюджетов опасно для власти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4658402-EA3A-42F6-9565-E275D3AD1A6A}"/>
              </a:ext>
            </a:extLst>
          </p:cNvPr>
          <p:cNvSpPr txBox="1"/>
          <p:nvPr/>
        </p:nvSpPr>
        <p:spPr>
          <a:xfrm>
            <a:off x="767408" y="1484784"/>
            <a:ext cx="10513168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dirty="0"/>
              <a:t>Чем ниже доходы местных бюджетов, тем больше недовольных работой местного самоуправления. Недовольство работой местных властей выливается в недовольство властью в целом</a:t>
            </a:r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7057216"/>
              </p:ext>
            </p:extLst>
          </p:nvPr>
        </p:nvGraphicFramePr>
        <p:xfrm>
          <a:off x="767408" y="2708920"/>
          <a:ext cx="10513168" cy="3555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9318256" y="801983"/>
            <a:ext cx="275440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©Институт политики развития, 2020</a:t>
            </a:r>
          </a:p>
        </p:txBody>
      </p:sp>
      <p:pic>
        <p:nvPicPr>
          <p:cNvPr id="15" name="Рисунок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774" y="322706"/>
            <a:ext cx="2030722" cy="42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306" y="116632"/>
            <a:ext cx="1093652" cy="8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/>
          <p:cNvSpPr/>
          <p:nvPr/>
        </p:nvSpPr>
        <p:spPr>
          <a:xfrm>
            <a:off x="7624905" y="813718"/>
            <a:ext cx="145424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©Союз МСУ, 2020</a:t>
            </a:r>
          </a:p>
        </p:txBody>
      </p:sp>
    </p:spTree>
    <p:extLst>
      <p:ext uri="{BB962C8B-B14F-4D97-AF65-F5344CB8AC3E}">
        <p14:creationId xmlns:p14="http://schemas.microsoft.com/office/powerpoint/2010/main" val="3276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836" y="188640"/>
            <a:ext cx="5835204" cy="115212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Должны ли депутаты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защищать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местные бюджеты?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28801"/>
            <a:ext cx="10972800" cy="720079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/>
              <a:t>Депутаты поступили правильно, но они не должны </a:t>
            </a:r>
            <a:r>
              <a:rPr lang="ru-RU" sz="2200" b="1" dirty="0">
                <a:solidFill>
                  <a:srgbClr val="C00000"/>
                </a:solidFill>
              </a:rPr>
              <a:t>быть последним защитным рубежом для интересов местных сообществ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6774529D-5CC0-4562-9C75-6A6BCD639F32}"/>
              </a:ext>
            </a:extLst>
          </p:cNvPr>
          <p:cNvSpPr txBox="1">
            <a:spLocks/>
          </p:cNvSpPr>
          <p:nvPr/>
        </p:nvSpPr>
        <p:spPr>
          <a:xfrm>
            <a:off x="609600" y="2492896"/>
            <a:ext cx="10972800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500" dirty="0"/>
              <a:t>В парламент должны поступать взвешенные предложения, согласованные между правительством и местными сообществами и органами МСУ в лице их полномочного представителя – Союза МСУ, которые не наносят ущерба местным сообществам и развитию регионов</a:t>
            </a:r>
          </a:p>
          <a:p>
            <a:r>
              <a:rPr lang="ru-RU" sz="2500" dirty="0"/>
              <a:t>В распределении бюджетных расходов Правительство должно учитывать интересы и потребности местных сообществ, но сегодня этого не случается</a:t>
            </a:r>
          </a:p>
          <a:p>
            <a:r>
              <a:rPr lang="ru-RU" sz="2500" dirty="0"/>
              <a:t>Необходим процесс согласования интересов, для чего нужно внести изменения в законодательство (записано в Стратегии развития КР до 2040 года и Национальном плане действий по Открытому правительству)</a:t>
            </a:r>
          </a:p>
          <a:p>
            <a:endParaRPr lang="ru-RU" sz="2500" dirty="0">
              <a:effectLst/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2C6670A4-1710-4BDA-9134-3F3001AB5525}"/>
              </a:ext>
            </a:extLst>
          </p:cNvPr>
          <p:cNvSpPr txBox="1">
            <a:spLocks/>
          </p:cNvSpPr>
          <p:nvPr/>
        </p:nvSpPr>
        <p:spPr>
          <a:xfrm>
            <a:off x="620836" y="2204865"/>
            <a:ext cx="10972800" cy="1624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246248" y="801983"/>
            <a:ext cx="275440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©Институт политики развития, 2020</a:t>
            </a:r>
          </a:p>
        </p:txBody>
      </p:sp>
      <p:pic>
        <p:nvPicPr>
          <p:cNvPr id="14" name="Рисунок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5766" y="322706"/>
            <a:ext cx="2030722" cy="42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298" y="116632"/>
            <a:ext cx="1093652" cy="8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7552897" y="813718"/>
            <a:ext cx="145424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/>
              <a:t>©Союз МСУ, 2020</a:t>
            </a:r>
          </a:p>
        </p:txBody>
      </p:sp>
    </p:spTree>
    <p:extLst>
      <p:ext uri="{BB962C8B-B14F-4D97-AF65-F5344CB8AC3E}">
        <p14:creationId xmlns:p14="http://schemas.microsoft.com/office/powerpoint/2010/main" val="172835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TM02900769[[fn=Ретро]]</Template>
  <TotalTime>5066</TotalTime>
  <Words>889</Words>
  <Application>Microsoft Office PowerPoint</Application>
  <PresentationFormat>Широкоэкранный</PresentationFormat>
  <Paragraphs>105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Aharoni</vt:lpstr>
      <vt:lpstr>Arial</vt:lpstr>
      <vt:lpstr>Arial Black</vt:lpstr>
      <vt:lpstr>Calibri</vt:lpstr>
      <vt:lpstr>Calibri Light</vt:lpstr>
      <vt:lpstr>Ретро</vt:lpstr>
      <vt:lpstr>КАК СЕКВЕСТР (СОКРАЩЕНИЕ)  МЕСТНЫХ БЮДЖЕТОВ  ОТРАЗИТСЯ НА РАЗВИТИИ РЕГИОНОВ?</vt:lpstr>
      <vt:lpstr>Снижение доходов</vt:lpstr>
      <vt:lpstr>Государственная поддержка</vt:lpstr>
      <vt:lpstr>Межбюджетные отношения  и диалог с Правительством</vt:lpstr>
      <vt:lpstr>Какую нагрузку несут  местные бюджеты?</vt:lpstr>
      <vt:lpstr>Какой риск остается?</vt:lpstr>
      <vt:lpstr>Объем и доля доходов  местных бюджетов не растет</vt:lpstr>
      <vt:lpstr>Недофинансирование местных бюджетов опасно для власти</vt:lpstr>
      <vt:lpstr>Должны ли депутаты  защищать местные бюджеты?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</dc:creator>
  <cp:lastModifiedBy>Nurgul Jamankulova</cp:lastModifiedBy>
  <cp:revision>63</cp:revision>
  <dcterms:created xsi:type="dcterms:W3CDTF">2019-03-22T09:38:55Z</dcterms:created>
  <dcterms:modified xsi:type="dcterms:W3CDTF">2020-06-22T10:41:09Z</dcterms:modified>
</cp:coreProperties>
</file>