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84775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Gill Sans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3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adkDzaVa/AdLX0WgsoG41ySuj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170" y="-333"/>
      </p:cViewPr>
      <p:guideLst>
        <p:guide orient="horz" pos="163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85800"/>
            <a:ext cx="6045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581959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85800"/>
            <a:ext cx="6045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85800"/>
            <a:ext cx="6045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85800"/>
            <a:ext cx="6045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85800"/>
            <a:ext cx="6045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85800"/>
            <a:ext cx="6045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85800"/>
            <a:ext cx="6045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85800"/>
            <a:ext cx="6045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85800"/>
            <a:ext cx="6045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Red">
  <p:cSld name="Cover - Full Red">
    <p:bg>
      <p:bgPr>
        <a:solidFill>
          <a:srgbClr val="BA0C2F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0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ctrTitle"/>
          </p:nvPr>
        </p:nvSpPr>
        <p:spPr>
          <a:xfrm>
            <a:off x="685800" y="1601788"/>
            <a:ext cx="38862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22" name="Google Shape;22;p10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3" name="Google Shape;2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60640" y="413561"/>
            <a:ext cx="1637523" cy="6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0" descr="USAID_Logo_White_v02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805" y="569937"/>
            <a:ext cx="1561380" cy="467756"/>
          </a:xfrm>
          <a:prstGeom prst="rect">
            <a:avLst/>
          </a:prstGeom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 + Bottom Photo">
  <p:cSld name="Red/Gray 1 Content + Bottom Photo">
    <p:bg>
      <p:bgPr>
        <a:solidFill>
          <a:srgbClr val="CFCDC9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6" name="Google Shape;96;p19" descr="D:\Desktop\Mykty Aimak Turar\DPI logos\DPI_Logo4tender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77326" y="556622"/>
            <a:ext cx="1457551" cy="39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9" descr="D:\Desktop\Mykty Aimak Turar\RESOURCES FOR PARTNERS\Logo Files\FOR WORD - WEB - PRINT - PRESENTATION\Russian\Horizontal\USAID_Horiz_Russian_RGB_2-Color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159" y="402938"/>
            <a:ext cx="1822720" cy="705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 + Right Photo">
  <p:cSld name="Red/Gray 1 Content + Right Photo">
    <p:bg>
      <p:bgPr>
        <a:solidFill>
          <a:srgbClr val="CFCDC9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00" name="Google Shape;100;p20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685800" y="678716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Title Only">
  <p:cSld name="Red/Gray Title Only">
    <p:bg>
      <p:bgPr>
        <a:solidFill>
          <a:srgbClr val="CFCDC9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7" name="Google Shape;107;p21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4877104" y="2191903"/>
            <a:ext cx="388589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">
  <p:cSld name="1_Red/Gray 1 Content">
    <p:bg>
      <p:bgPr>
        <a:solidFill>
          <a:schemeClr val="l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686104" y="682924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/>
            </a:lvl1pPr>
            <a:lvl2pPr marL="914400" lvl="1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2 Content">
  <p:cSld name="1_Red/Gray 2 Content"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3 Content">
  <p:cSld name="1_Red/Gray 3 Content"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31" name="Google Shape;131;p24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 + Bottom Photo">
  <p:cSld name="1_Red/Gray 1 Content + Bottom Photo"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rgbClr val="CFCDC9"/>
          </a:solidFill>
          <a:ln>
            <a:noFill/>
          </a:ln>
        </p:spPr>
      </p:sp>
      <p:sp>
        <p:nvSpPr>
          <p:cNvPr id="134" name="Google Shape;134;p25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8" name="Google Shape;138;p25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1 Content + Right Photo">
  <p:cSld name="1_Red/Gray 1 Content + Right Photo">
    <p:bg>
      <p:bgPr>
        <a:solidFill>
          <a:schemeClr val="lt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CFCDC9"/>
          </a:solidFill>
          <a:ln>
            <a:noFill/>
          </a:ln>
        </p:spPr>
      </p:sp>
      <p:sp>
        <p:nvSpPr>
          <p:cNvPr id="142" name="Google Shape;142;p26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6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44" name="Google Shape;144;p26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26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6"/>
          <p:cNvSpPr txBox="1">
            <a:spLocks noGrp="1"/>
          </p:cNvSpPr>
          <p:nvPr>
            <p:ph type="title"/>
          </p:nvPr>
        </p:nvSpPr>
        <p:spPr>
          <a:xfrm>
            <a:off x="685800" y="678716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/Gray Title Only">
  <p:cSld name="1_Red/Gray Title Only">
    <p:bg>
      <p:bgPr>
        <a:solidFill>
          <a:schemeClr val="lt1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rgbClr val="CFCDC9"/>
          </a:solidFill>
          <a:ln>
            <a:noFill/>
          </a:ln>
        </p:spPr>
      </p:sp>
      <p:sp>
        <p:nvSpPr>
          <p:cNvPr id="149" name="Google Shape;149;p27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7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1" name="Google Shape;151;p27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7"/>
          <p:cNvSpPr txBox="1">
            <a:spLocks noGrp="1"/>
          </p:cNvSpPr>
          <p:nvPr>
            <p:ph type="title"/>
          </p:nvPr>
        </p:nvSpPr>
        <p:spPr>
          <a:xfrm>
            <a:off x="4877104" y="2191903"/>
            <a:ext cx="388589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ver - Full Red">
  <p:cSld name="1_Cover - Full Red">
    <p:bg>
      <p:bgPr>
        <a:solidFill>
          <a:srgbClr val="002F6C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8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8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57" name="Google Shape;157;p28" descr="USAID_Logo_White_v0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3805" y="569937"/>
            <a:ext cx="1371600" cy="410902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8"/>
          <p:cNvSpPr txBox="1">
            <a:spLocks noGrp="1"/>
          </p:cNvSpPr>
          <p:nvPr>
            <p:ph type="ctrTitle"/>
          </p:nvPr>
        </p:nvSpPr>
        <p:spPr>
          <a:xfrm>
            <a:off x="685800" y="1601788"/>
            <a:ext cx="38862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8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160" name="Google Shape;160;p28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Red/Gray 1 Content + Bottom Photo">
  <p:cSld name="4_Red/Gray 1 Content + Bottom Photo">
    <p:bg>
      <p:bgPr>
        <a:solidFill>
          <a:srgbClr val="CFCDC9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>
            <a:spLocks noGrp="1"/>
          </p:cNvSpPr>
          <p:nvPr>
            <p:ph type="pic" idx="2"/>
          </p:nvPr>
        </p:nvSpPr>
        <p:spPr>
          <a:xfrm>
            <a:off x="152400" y="2592388"/>
            <a:ext cx="8839200" cy="247717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" name="Google Shape;27;p11"/>
          <p:cNvSpPr txBox="1">
            <a:spLocks noGrp="1"/>
          </p:cNvSpPr>
          <p:nvPr>
            <p:ph type="body" idx="1"/>
          </p:nvPr>
        </p:nvSpPr>
        <p:spPr>
          <a:xfrm>
            <a:off x="685800" y="1209781"/>
            <a:ext cx="77724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dt" idx="10"/>
          </p:nvPr>
        </p:nvSpPr>
        <p:spPr>
          <a:xfrm>
            <a:off x="152400" y="490742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ftr" idx="11"/>
          </p:nvPr>
        </p:nvSpPr>
        <p:spPr>
          <a:xfrm>
            <a:off x="3124200" y="490742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sldNum" idx="12"/>
          </p:nvPr>
        </p:nvSpPr>
        <p:spPr>
          <a:xfrm>
            <a:off x="6858000" y="490742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title"/>
          </p:nvPr>
        </p:nvSpPr>
        <p:spPr>
          <a:xfrm>
            <a:off x="686104" y="575290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3"/>
          </p:nvPr>
        </p:nvSpPr>
        <p:spPr>
          <a:xfrm rot="-5400000">
            <a:off x="7862312" y="35370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 - Full Red">
  <p:cSld name="1_Divider - Full Red">
    <p:bg>
      <p:bgPr>
        <a:solidFill>
          <a:srgbClr val="002F6C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>
            <a:spLocks noGrp="1"/>
          </p:cNvSpPr>
          <p:nvPr>
            <p:ph type="title"/>
          </p:nvPr>
        </p:nvSpPr>
        <p:spPr>
          <a:xfrm>
            <a:off x="1143000" y="534989"/>
            <a:ext cx="54864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sz="24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9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9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66" name="Google Shape;166;p29" descr="USAID_Logo_White_v0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3805" y="4344987"/>
            <a:ext cx="1371600" cy="4109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Google Shape;167;p29"/>
          <p:cNvCxnSpPr/>
          <p:nvPr/>
        </p:nvCxnSpPr>
        <p:spPr>
          <a:xfrm>
            <a:off x="746760" y="687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">
  <p:cSld name="2_Red/Gray 1 Content">
    <p:bg>
      <p:bgPr>
        <a:solidFill>
          <a:srgbClr val="CFCDC9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0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72" name="Google Shape;172;p30"/>
          <p:cNvSpPr txBox="1">
            <a:spLocks noGrp="1"/>
          </p:cNvSpPr>
          <p:nvPr>
            <p:ph type="title"/>
          </p:nvPr>
        </p:nvSpPr>
        <p:spPr>
          <a:xfrm>
            <a:off x="686104" y="682924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0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/>
            </a:lvl1pPr>
            <a:lvl2pPr marL="914400" lvl="1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2 Content">
  <p:cSld name="2_Red/Gray 2 Content">
    <p:bg>
      <p:bgPr>
        <a:solidFill>
          <a:srgbClr val="CFCDC9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76" name="Google Shape;176;p31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77" name="Google Shape;177;p31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1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1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80" name="Google Shape;180;p31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3 Content">
  <p:cSld name="2_Red/Gray 3 Content">
    <p:bg>
      <p:bgPr>
        <a:solidFill>
          <a:srgbClr val="CFCDC9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3" name="Google Shape;183;p32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4" name="Google Shape;184;p32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2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2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87" name="Google Shape;187;p32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8" name="Google Shape;188;p32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 + Bottom Photo">
  <p:cSld name="2_Red/Gray 1 Content + Bottom Photo">
    <p:bg>
      <p:bgPr>
        <a:solidFill>
          <a:srgbClr val="CFCDC9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3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" name="Google Shape;191;p33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33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3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95" name="Google Shape;195;p33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33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1 Content + Right Photo">
  <p:cSld name="2_Red/Gray 1 Content + Right Photo">
    <p:bg>
      <p:bgPr>
        <a:solidFill>
          <a:srgbClr val="CFCDC9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4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99" name="Google Shape;199;p34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4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01" name="Google Shape;201;p34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34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34"/>
          <p:cNvSpPr txBox="1">
            <a:spLocks noGrp="1"/>
          </p:cNvSpPr>
          <p:nvPr>
            <p:ph type="title"/>
          </p:nvPr>
        </p:nvSpPr>
        <p:spPr>
          <a:xfrm>
            <a:off x="685800" y="678716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ed/Gray Title Only">
  <p:cSld name="2_Red/Gray Title Only">
    <p:bg>
      <p:bgPr>
        <a:solidFill>
          <a:srgbClr val="CFCDC9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5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35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5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08" name="Google Shape;208;p35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35"/>
          <p:cNvSpPr txBox="1">
            <a:spLocks noGrp="1"/>
          </p:cNvSpPr>
          <p:nvPr>
            <p:ph type="title"/>
          </p:nvPr>
        </p:nvSpPr>
        <p:spPr>
          <a:xfrm>
            <a:off x="4877104" y="2191903"/>
            <a:ext cx="388589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">
  <p:cSld name="3_Red/Gray 1 Content"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6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6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6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14" name="Google Shape;214;p36"/>
          <p:cNvSpPr txBox="1">
            <a:spLocks noGrp="1"/>
          </p:cNvSpPr>
          <p:nvPr>
            <p:ph type="title"/>
          </p:nvPr>
        </p:nvSpPr>
        <p:spPr>
          <a:xfrm>
            <a:off x="686104" y="682924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6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/>
            </a:lvl1pPr>
            <a:lvl2pPr marL="914400" lvl="1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2 Content">
  <p:cSld name="3_Red/Gray 2 Content">
    <p:bg>
      <p:bgPr>
        <a:solidFill>
          <a:schemeClr val="lt1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7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8" name="Google Shape;218;p37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9" name="Google Shape;219;p37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7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7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22" name="Google Shape;222;p37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3 Content">
  <p:cSld name="3_Red/Gray 3 Content">
    <p:bg>
      <p:bgPr>
        <a:solidFill>
          <a:schemeClr val="lt1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8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25" name="Google Shape;225;p38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26" name="Google Shape;226;p38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8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8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29" name="Google Shape;229;p38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30" name="Google Shape;230;p38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Red/Gray 2 Content">
  <p:cSld name="4_Red/Gray 2 Content">
    <p:bg>
      <p:bgPr>
        <a:solidFill>
          <a:srgbClr val="CFCDC9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38096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 + Bottom Photo">
  <p:cSld name="3_Red/Gray 1 Content + Bottom Photo">
    <p:bg>
      <p:bgPr>
        <a:solidFill>
          <a:schemeClr val="l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9"/>
          <p:cNvSpPr>
            <a:spLocks noGrp="1"/>
          </p:cNvSpPr>
          <p:nvPr>
            <p:ph type="pic" idx="2"/>
          </p:nvPr>
        </p:nvSpPr>
        <p:spPr>
          <a:xfrm>
            <a:off x="152400" y="2592387"/>
            <a:ext cx="8839200" cy="2440594"/>
          </a:xfrm>
          <a:prstGeom prst="rect">
            <a:avLst/>
          </a:prstGeom>
          <a:solidFill>
            <a:srgbClr val="CFCDC9"/>
          </a:solidFill>
          <a:ln>
            <a:noFill/>
          </a:ln>
        </p:spPr>
      </p:sp>
      <p:sp>
        <p:nvSpPr>
          <p:cNvPr id="233" name="Google Shape;233;p39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>
                <a:solidFill>
                  <a:srgbClr val="6C6463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39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9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9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37" name="Google Shape;237;p39"/>
          <p:cNvSpPr txBox="1">
            <a:spLocks noGrp="1"/>
          </p:cNvSpPr>
          <p:nvPr>
            <p:ph type="body" idx="3"/>
          </p:nvPr>
        </p:nvSpPr>
        <p:spPr>
          <a:xfrm rot="-5400000">
            <a:off x="7862313" y="3537008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8" name="Google Shape;238;p39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1 Content + Right Photo">
  <p:cSld name="3_Red/Gray 1 Content + Right Photo">
    <p:bg>
      <p:bgPr>
        <a:solidFill>
          <a:schemeClr val="lt1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0"/>
          <p:cNvSpPr>
            <a:spLocks noGrp="1"/>
          </p:cNvSpPr>
          <p:nvPr>
            <p:ph type="pic" idx="2"/>
          </p:nvPr>
        </p:nvSpPr>
        <p:spPr>
          <a:xfrm>
            <a:off x="4572000" y="153988"/>
            <a:ext cx="4419600" cy="4876800"/>
          </a:xfrm>
          <a:prstGeom prst="rect">
            <a:avLst/>
          </a:prstGeom>
          <a:solidFill>
            <a:srgbClr val="CFCDC9"/>
          </a:solidFill>
          <a:ln>
            <a:noFill/>
          </a:ln>
        </p:spPr>
      </p:sp>
      <p:sp>
        <p:nvSpPr>
          <p:cNvPr id="241" name="Google Shape;241;p40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40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3" name="Google Shape;243;p40"/>
          <p:cNvSpPr txBox="1">
            <a:spLocks noGrp="1"/>
          </p:cNvSpPr>
          <p:nvPr>
            <p:ph type="body" idx="1"/>
          </p:nvPr>
        </p:nvSpPr>
        <p:spPr>
          <a:xfrm>
            <a:off x="685800" y="1677987"/>
            <a:ext cx="36576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Char char="»"/>
              <a:defRPr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40"/>
          <p:cNvSpPr txBox="1">
            <a:spLocks noGrp="1"/>
          </p:cNvSpPr>
          <p:nvPr>
            <p:ph type="body" idx="3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40"/>
          <p:cNvSpPr txBox="1">
            <a:spLocks noGrp="1"/>
          </p:cNvSpPr>
          <p:nvPr>
            <p:ph type="title"/>
          </p:nvPr>
        </p:nvSpPr>
        <p:spPr>
          <a:xfrm>
            <a:off x="685800" y="678716"/>
            <a:ext cx="3657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ed/Gray Title Only">
  <p:cSld name="3_Red/Gray Title Only">
    <p:bg>
      <p:bgPr>
        <a:solidFill>
          <a:schemeClr val="lt1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1"/>
          <p:cNvSpPr>
            <a:spLocks noGrp="1"/>
          </p:cNvSpPr>
          <p:nvPr>
            <p:ph type="pic" idx="2"/>
          </p:nvPr>
        </p:nvSpPr>
        <p:spPr>
          <a:xfrm>
            <a:off x="152400" y="153987"/>
            <a:ext cx="4419600" cy="4876799"/>
          </a:xfrm>
          <a:prstGeom prst="rect">
            <a:avLst/>
          </a:prstGeom>
          <a:solidFill>
            <a:srgbClr val="CFCDC9"/>
          </a:solidFill>
          <a:ln>
            <a:noFill/>
          </a:ln>
        </p:spPr>
      </p:sp>
      <p:sp>
        <p:nvSpPr>
          <p:cNvPr id="248" name="Google Shape;248;p41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41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50" name="Google Shape;250;p41"/>
          <p:cNvSpPr txBox="1">
            <a:spLocks noGrp="1"/>
          </p:cNvSpPr>
          <p:nvPr>
            <p:ph type="body" idx="1"/>
          </p:nvPr>
        </p:nvSpPr>
        <p:spPr>
          <a:xfrm rot="-5400000">
            <a:off x="34427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41"/>
          <p:cNvSpPr txBox="1">
            <a:spLocks noGrp="1"/>
          </p:cNvSpPr>
          <p:nvPr>
            <p:ph type="title"/>
          </p:nvPr>
        </p:nvSpPr>
        <p:spPr>
          <a:xfrm>
            <a:off x="4877104" y="2191903"/>
            <a:ext cx="388589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67B9"/>
              </a:buClr>
              <a:buSzPts val="2400"/>
              <a:buFont typeface="Gill Sans"/>
              <a:buNone/>
              <a:defRPr>
                <a:solidFill>
                  <a:srgbClr val="0067B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">
  <p:cSld name="Contact Inf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3"/>
          <p:cNvPicPr preferRelativeResize="0"/>
          <p:nvPr/>
        </p:nvPicPr>
        <p:blipFill rotWithShape="1">
          <a:blip r:embed="rId2">
            <a:alphaModFix/>
          </a:blip>
          <a:srcRect t="8471" b="8485"/>
          <a:stretch/>
        </p:blipFill>
        <p:spPr>
          <a:xfrm>
            <a:off x="152400" y="153987"/>
            <a:ext cx="8839201" cy="4876059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 rot="-5400000">
            <a:off x="78623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  <a:defRPr sz="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2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46" name="Google Shape;46;p13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  <p:pic>
        <p:nvPicPr>
          <p:cNvPr id="47" name="Google Shape;4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4" y="4220508"/>
            <a:ext cx="1637523" cy="6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1" descr="USAID_Logo_White_v02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021" y="4337034"/>
            <a:ext cx="1439193" cy="431151"/>
          </a:xfrm>
          <a:prstGeom prst="rect">
            <a:avLst/>
          </a:prstGeom>
          <a:effectLst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Photo">
  <p:cSld name="Cover - Full Photo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4"/>
          <p:cNvPicPr preferRelativeResize="0"/>
          <p:nvPr/>
        </p:nvPicPr>
        <p:blipFill rotWithShape="1">
          <a:blip r:embed="rId2">
            <a:alphaModFix/>
          </a:blip>
          <a:srcRect t="8620" b="8640"/>
          <a:stretch/>
        </p:blipFill>
        <p:spPr>
          <a:xfrm>
            <a:off x="152400" y="153987"/>
            <a:ext cx="8839904" cy="4876059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ctrTitle"/>
          </p:nvPr>
        </p:nvSpPr>
        <p:spPr>
          <a:xfrm>
            <a:off x="685800" y="1601788"/>
            <a:ext cx="3886200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56" name="Google Shape;56;p14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 rot="-5400000">
            <a:off x="7862312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None/>
              <a:defRPr sz="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/>
          <p:nvPr/>
        </p:nvSpPr>
        <p:spPr>
          <a:xfrm>
            <a:off x="5410200" y="2403293"/>
            <a:ext cx="3396734" cy="2106097"/>
          </a:xfrm>
          <a:prstGeom prst="roundRect">
            <a:avLst>
              <a:gd name="adj" fmla="val 4893"/>
            </a:avLst>
          </a:prstGeom>
          <a:solidFill>
            <a:schemeClr val="lt1">
              <a:alpha val="80000"/>
            </a:schemeClr>
          </a:solidFill>
          <a:ln w="9525" cap="flat" cmpd="sng">
            <a:solidFill>
              <a:srgbClr val="6C64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37150" rIns="182875" bIns="137150" anchor="ctr" anchorCtr="0">
            <a:spAutoFit/>
          </a:bodyPr>
          <a:lstStyle/>
          <a:p>
            <a:pPr marL="58736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Чтобы поменять фото: </a:t>
            </a:r>
            <a:endParaRPr/>
          </a:p>
          <a:p>
            <a:pPr marL="171450" marR="0" lvl="0" indent="-112713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lang="ru-RU" sz="10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Щелкните вкладку «Вид» &gt; Образец слайдов</a:t>
            </a:r>
            <a:endParaRPr sz="10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171450" marR="0" lvl="0" indent="-112713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lang="ru-RU" sz="10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Щелкните фотографию правой кнопкой мыши &gt; Изменить рисунок… &gt; Выбрать фото &gt; Вставить.</a:t>
            </a:r>
            <a:endParaRPr/>
          </a:p>
          <a:p>
            <a:pPr marL="171450" marR="0" lvl="0" indent="-112713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lang="ru-RU" sz="10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Щелкните вкладку «Формат» &gt; Используйте нужные функции «Обрезка», «Сжатие» и т.д.</a:t>
            </a:r>
            <a:endParaRPr sz="10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171450" marR="0" lvl="0" indent="-112713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lang="ru-RU" sz="10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Добавьте автора фото в текстовое поле в правом верхнем углу страницы.</a:t>
            </a:r>
            <a:endParaRPr/>
          </a:p>
          <a:p>
            <a:pPr marL="171450" marR="0" lvl="0" indent="-112713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lang="ru-RU" sz="10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Удалите это текстовое поле.</a:t>
            </a:r>
            <a:endParaRPr/>
          </a:p>
        </p:txBody>
      </p:sp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3354" y="413561"/>
            <a:ext cx="1637523" cy="6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 descr="D:\Desktop\Mykty Aimak Turar\RESOURCES FOR PARTNERS\Logo Files\FOR WORD - WEB - PRINT - PRESENTATION\Russian\Horizontal\USAID_Horiz_Russian_RGB_Whit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701" y="413561"/>
            <a:ext cx="1862729" cy="720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Full Red">
  <p:cSld name="Divider - Full Red">
    <p:bg>
      <p:bgPr>
        <a:solidFill>
          <a:srgbClr val="BA0C2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143000" y="534989"/>
            <a:ext cx="54864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sz="24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66" name="Google Shape;66;p15"/>
          <p:cNvCxnSpPr/>
          <p:nvPr/>
        </p:nvCxnSpPr>
        <p:spPr>
          <a:xfrm>
            <a:off x="746760" y="687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</p:cxnSp>
      <p:pic>
        <p:nvPicPr>
          <p:cNvPr id="67" name="Google Shape;6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58004" y="4220508"/>
            <a:ext cx="1637523" cy="6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 descr="D:\Desktop\Mykty Aimak Turar\RESOURCES FOR PARTNERS\Logo Files\FOR WORD - WEB - PRINT - PRESENTATION\Russian\Horizontal\USAID_Horiz_Russian_RGB_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0781" y="4183506"/>
            <a:ext cx="1862729" cy="720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1 Content">
  <p:cSld name="Red/Gray 1 Content">
    <p:bg>
      <p:bgPr>
        <a:solidFill>
          <a:srgbClr val="CFCDC9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686104" y="682924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6C6463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5" name="Google Shape;75;p16" descr="D:\Desktop\Mykty Aimak Turar\DPI logos\DPI_Logo4tender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00652" y="4302613"/>
            <a:ext cx="1457551" cy="39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 descr="D:\Desktop\Mykty Aimak Turar\RESOURCES FOR PARTNERS\Logo Files\FOR WORD - WEB - PRINT - PRESENTATION\Russian\Horizontal\USAID_Horiz_Russian_RGB_2-Color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878" y="4187874"/>
            <a:ext cx="1822720" cy="705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2 Content">
  <p:cSld name="Red/Gray 2 Content">
    <p:bg>
      <p:bgPr>
        <a:solidFill>
          <a:srgbClr val="CFCDC9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Char char="»"/>
              <a:defRPr sz="1600">
                <a:solidFill>
                  <a:srgbClr val="6C6463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/Gray 3 Content">
  <p:cSld name="Red/Gray 3 Content">
    <p:bg>
      <p:bgPr>
        <a:solidFill>
          <a:srgbClr val="CFCDC9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686104" y="1296987"/>
            <a:ext cx="2514296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2"/>
          </p:nvPr>
        </p:nvSpPr>
        <p:spPr>
          <a:xfrm>
            <a:off x="5943600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ftr" idx="11"/>
          </p:nvPr>
        </p:nvSpPr>
        <p:spPr>
          <a:xfrm>
            <a:off x="3124200" y="4845380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6C6463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3"/>
          </p:nvPr>
        </p:nvSpPr>
        <p:spPr>
          <a:xfrm>
            <a:off x="3314548" y="1296987"/>
            <a:ext cx="25149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–"/>
              <a:defRPr sz="1600">
                <a:solidFill>
                  <a:srgbClr val="6C6463"/>
                </a:solidFill>
              </a:defRPr>
            </a:lvl2pPr>
            <a:lvl3pPr marL="1371600" lvl="2" indent="-330200" algn="l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  <a:defRPr sz="1600">
                <a:solidFill>
                  <a:srgbClr val="6C6463"/>
                </a:solidFill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Char char="–"/>
              <a:defRPr sz="1400">
                <a:solidFill>
                  <a:srgbClr val="6C6463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Char char="»"/>
              <a:defRPr sz="16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686104" y="682923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>
                <a:solidFill>
                  <a:srgbClr val="BA0C2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CDC9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686104" y="682924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Gill Sans"/>
              <a:buNone/>
              <a:defRPr sz="2400" b="0" i="0" u="none" strike="noStrike" cap="none">
                <a:solidFill>
                  <a:srgbClr val="BA0C2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42900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152400" y="4864948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4864948"/>
            <a:ext cx="2895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858000" y="4864948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6C6463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" name="Google Shape;15;p9"/>
          <p:cNvSpPr/>
          <p:nvPr/>
        </p:nvSpPr>
        <p:spPr>
          <a:xfrm>
            <a:off x="0" y="0"/>
            <a:ext cx="9144000" cy="5189384"/>
          </a:xfrm>
          <a:prstGeom prst="frame">
            <a:avLst>
              <a:gd name="adj1" fmla="val 296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12/4/2021`1</a:t>
            </a:r>
            <a:endParaRPr/>
          </a:p>
        </p:txBody>
      </p:sp>
      <p:sp>
        <p:nvSpPr>
          <p:cNvPr id="257" name="Google Shape;257;p1"/>
          <p:cNvSpPr txBox="1">
            <a:spLocks noGrp="1"/>
          </p:cNvSpPr>
          <p:nvPr>
            <p:ph type="ftr" idx="11"/>
          </p:nvPr>
        </p:nvSpPr>
        <p:spPr>
          <a:xfrm>
            <a:off x="3124200" y="4829991"/>
            <a:ext cx="28956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r>
              <a:rPr lang="en-US" sz="800" dirty="0">
                <a:latin typeface="Arial" pitchFamily="34" charset="0"/>
                <a:cs typeface="Arial" pitchFamily="34" charset="0"/>
              </a:rPr>
              <a:t>USAID’s Successful </a:t>
            </a:r>
            <a:r>
              <a:rPr lang="en-US" sz="800" dirty="0" err="1">
                <a:latin typeface="Arial" pitchFamily="34" charset="0"/>
                <a:cs typeface="Arial" pitchFamily="34" charset="0"/>
              </a:rPr>
              <a:t>Aimak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 2 Project</a:t>
            </a:r>
          </a:p>
        </p:txBody>
      </p:sp>
      <p:sp>
        <p:nvSpPr>
          <p:cNvPr id="258" name="Google Shape;258;p1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  <p:sp>
        <p:nvSpPr>
          <p:cNvPr id="259" name="Google Shape;259;p1"/>
          <p:cNvSpPr txBox="1">
            <a:spLocks noGrp="1"/>
          </p:cNvSpPr>
          <p:nvPr>
            <p:ph type="ctrTitle"/>
          </p:nvPr>
        </p:nvSpPr>
        <p:spPr>
          <a:xfrm>
            <a:off x="685799" y="1601788"/>
            <a:ext cx="7733924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dirty="0" smtClean="0">
                <a:latin typeface="Arial"/>
                <a:ea typeface="Arial"/>
                <a:cs typeface="Arial"/>
                <a:sym typeface="Arial"/>
              </a:rPr>
              <a:t>USAID</a:t>
            </a: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’S</a:t>
            </a:r>
            <a:r>
              <a:rPr lang="ru-RU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SUCCESSFUL AIMAK 2 PROJECT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"/>
          <p:cNvSpPr txBox="1">
            <a:spLocks noGrp="1"/>
          </p:cNvSpPr>
          <p:nvPr>
            <p:ph type="subTitle" idx="1"/>
          </p:nvPr>
        </p:nvSpPr>
        <p:spPr>
          <a:xfrm>
            <a:off x="685799" y="3135206"/>
            <a:ext cx="4259912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GOALS AND EXPECTED OUTCOMES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"/>
          <p:cNvSpPr txBox="1">
            <a:spLocks noGrp="1"/>
          </p:cNvSpPr>
          <p:nvPr>
            <p:ph type="body" idx="1"/>
          </p:nvPr>
        </p:nvSpPr>
        <p:spPr>
          <a:xfrm>
            <a:off x="244448" y="1032504"/>
            <a:ext cx="8542345" cy="1107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SzPts val="1800"/>
              <a:buNone/>
            </a:pPr>
            <a:r>
              <a:rPr lang="en-US" sz="2000" dirty="0">
                <a:latin typeface="Arial"/>
                <a:ea typeface="Arial"/>
                <a:cs typeface="Arial"/>
              </a:rPr>
              <a:t>I</a:t>
            </a:r>
            <a:r>
              <a:rPr lang="en-US" sz="2000" dirty="0" smtClean="0">
                <a:latin typeface="Arial"/>
                <a:ea typeface="Arial"/>
                <a:cs typeface="Arial"/>
              </a:rPr>
              <a:t>mprove </a:t>
            </a:r>
            <a:r>
              <a:rPr lang="en-US" sz="2000" dirty="0">
                <a:latin typeface="Arial"/>
                <a:ea typeface="Arial"/>
                <a:cs typeface="Arial"/>
              </a:rPr>
              <a:t>the well-being of citizens through strengthening the effectiveness </a:t>
            </a:r>
            <a:r>
              <a:rPr lang="en-US" sz="2000" dirty="0" smtClean="0">
                <a:latin typeface="Arial"/>
                <a:ea typeface="Arial"/>
                <a:cs typeface="Arial"/>
              </a:rPr>
              <a:t>and </a:t>
            </a:r>
            <a:r>
              <a:rPr lang="en-US" sz="2000" dirty="0">
                <a:latin typeface="Arial"/>
                <a:ea typeface="Arial"/>
                <a:cs typeface="Arial"/>
              </a:rPr>
              <a:t>accountability of local governments in service </a:t>
            </a:r>
            <a:r>
              <a:rPr lang="en-US" sz="2000" dirty="0" smtClean="0">
                <a:latin typeface="Arial"/>
                <a:ea typeface="Arial"/>
                <a:cs typeface="Arial"/>
              </a:rPr>
              <a:t>delivery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"/>
          <p:cNvSpPr txBox="1">
            <a:spLocks noGrp="1"/>
          </p:cNvSpPr>
          <p:nvPr>
            <p:ph type="dt" idx="10"/>
          </p:nvPr>
        </p:nvSpPr>
        <p:spPr>
          <a:xfrm>
            <a:off x="152400" y="490742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12/4/2021</a:t>
            </a:r>
            <a:endParaRPr/>
          </a:p>
        </p:txBody>
      </p:sp>
      <p:sp>
        <p:nvSpPr>
          <p:cNvPr id="267" name="Google Shape;267;p2"/>
          <p:cNvSpPr txBox="1">
            <a:spLocks noGrp="1"/>
          </p:cNvSpPr>
          <p:nvPr>
            <p:ph type="sldNum" idx="12"/>
          </p:nvPr>
        </p:nvSpPr>
        <p:spPr>
          <a:xfrm>
            <a:off x="6858000" y="490742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  <p:sp>
        <p:nvSpPr>
          <p:cNvPr id="268" name="Google Shape;268;p2"/>
          <p:cNvSpPr txBox="1">
            <a:spLocks noGrp="1"/>
          </p:cNvSpPr>
          <p:nvPr>
            <p:ph type="title"/>
          </p:nvPr>
        </p:nvSpPr>
        <p:spPr>
          <a:xfrm>
            <a:off x="244448" y="371820"/>
            <a:ext cx="77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Arial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PROJECT GOAL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7217" b="25095"/>
          <a:stretch/>
        </p:blipFill>
        <p:spPr>
          <a:xfrm>
            <a:off x="152400" y="2697932"/>
            <a:ext cx="8839200" cy="237162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70" name="Google Shape;270;p2"/>
          <p:cNvSpPr txBox="1"/>
          <p:nvPr/>
        </p:nvSpPr>
        <p:spPr>
          <a:xfrm>
            <a:off x="271742" y="1996813"/>
            <a:ext cx="8656621" cy="54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400"/>
              <a:buFont typeface="Arial"/>
              <a:buNone/>
            </a:pPr>
            <a:r>
              <a:rPr lang="en-US" b="1" i="0" u="none" strike="noStrike" cap="none" dirty="0">
                <a:solidFill>
                  <a:srgbClr val="6C6463"/>
                </a:solidFill>
                <a:sym typeface="Arial"/>
              </a:rPr>
              <a:t>Water supply</a:t>
            </a:r>
            <a:r>
              <a:rPr lang="ru-RU" b="0" i="0" u="none" strike="noStrike" cap="none" dirty="0">
                <a:solidFill>
                  <a:srgbClr val="6C6463"/>
                </a:solidFill>
                <a:sym typeface="Arial"/>
              </a:rPr>
              <a:t> </a:t>
            </a:r>
            <a:r>
              <a:rPr lang="ru-RU" b="1" i="0" u="none" strike="noStrike" cap="none" dirty="0">
                <a:solidFill>
                  <a:schemeClr val="lt2"/>
                </a:solidFill>
                <a:sym typeface="Arial"/>
              </a:rPr>
              <a:t>● </a:t>
            </a:r>
            <a:r>
              <a:rPr lang="en-US" b="1" dirty="0">
                <a:solidFill>
                  <a:srgbClr val="6C6463"/>
                </a:solidFill>
              </a:rPr>
              <a:t>Waste </a:t>
            </a:r>
            <a:r>
              <a:rPr lang="en-US" b="1" dirty="0" smtClean="0">
                <a:solidFill>
                  <a:srgbClr val="6C6463"/>
                </a:solidFill>
              </a:rPr>
              <a:t>collection and removal </a:t>
            </a:r>
            <a:r>
              <a:rPr lang="ru-RU" b="1" i="0" u="none" strike="noStrike" cap="none" dirty="0" smtClean="0">
                <a:solidFill>
                  <a:schemeClr val="lt2"/>
                </a:solidFill>
                <a:sym typeface="Arial"/>
              </a:rPr>
              <a:t>● </a:t>
            </a:r>
            <a:r>
              <a:rPr lang="en-US" b="1" dirty="0">
                <a:solidFill>
                  <a:srgbClr val="6C6463"/>
                </a:solidFill>
              </a:rPr>
              <a:t>Recreation</a:t>
            </a:r>
            <a:r>
              <a:rPr lang="ru-RU" b="1" i="0" u="none" strike="noStrike" cap="none" dirty="0">
                <a:solidFill>
                  <a:srgbClr val="6C6463"/>
                </a:solidFill>
                <a:sym typeface="Arial"/>
              </a:rPr>
              <a:t> </a:t>
            </a:r>
            <a:r>
              <a:rPr lang="ru-RU" b="1" i="0" u="none" strike="noStrike" cap="none" dirty="0">
                <a:solidFill>
                  <a:schemeClr val="lt2"/>
                </a:solidFill>
                <a:sym typeface="Arial"/>
              </a:rPr>
              <a:t>● </a:t>
            </a:r>
            <a:r>
              <a:rPr lang="en-US" b="1" dirty="0" smtClean="0">
                <a:solidFill>
                  <a:srgbClr val="6C6463"/>
                </a:solidFill>
              </a:rPr>
              <a:t>Public areas management</a:t>
            </a:r>
            <a:r>
              <a:rPr lang="ru-RU" b="1" i="0" u="none" strike="noStrike" cap="none" dirty="0" smtClean="0">
                <a:solidFill>
                  <a:srgbClr val="6C6463"/>
                </a:solidFill>
                <a:sym typeface="Arial"/>
              </a:rPr>
              <a:t> </a:t>
            </a:r>
            <a:r>
              <a:rPr lang="ru-RU" b="1" i="0" u="none" strike="noStrike" cap="none" dirty="0" smtClean="0">
                <a:solidFill>
                  <a:schemeClr val="lt2"/>
                </a:solidFill>
                <a:sym typeface="Arial"/>
              </a:rPr>
              <a:t> </a:t>
            </a:r>
            <a:endParaRPr b="1" i="0" u="none" strike="noStrike" cap="none" dirty="0">
              <a:solidFill>
                <a:srgbClr val="6C6463"/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"/>
          <p:cNvSpPr txBox="1">
            <a:spLocks noGrp="1"/>
          </p:cNvSpPr>
          <p:nvPr>
            <p:ph type="body" idx="1"/>
          </p:nvPr>
        </p:nvSpPr>
        <p:spPr>
          <a:xfrm>
            <a:off x="329979" y="1429724"/>
            <a:ext cx="3912041" cy="3341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lang="en-US" sz="1700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DURATION</a:t>
            </a:r>
            <a:r>
              <a:rPr lang="ru-RU" sz="1700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ru-RU" sz="1700" cap="small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700" cap="small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ct val="100000"/>
              <a:buNone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Sep</a:t>
            </a:r>
            <a:r>
              <a:rPr lang="ru-RU" sz="1900" dirty="0">
                <a:latin typeface="Arial"/>
                <a:ea typeface="Arial"/>
                <a:cs typeface="Arial"/>
                <a:sym typeface="Arial"/>
              </a:rPr>
              <a:t> 2021 – 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Sep</a:t>
            </a:r>
            <a:r>
              <a:rPr lang="ru-RU" sz="1900" dirty="0">
                <a:latin typeface="Arial"/>
                <a:ea typeface="Arial"/>
                <a:cs typeface="Arial"/>
                <a:sym typeface="Arial"/>
              </a:rPr>
              <a:t> 2025</a:t>
            </a:r>
            <a:endParaRPr dirty="0"/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ct val="100000"/>
              <a:buNone/>
            </a:pPr>
            <a:endParaRPr sz="1700" cap="none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lang="en-US" sz="1700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BUDGET</a:t>
            </a:r>
            <a:r>
              <a:rPr lang="ru-RU" sz="1700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700" cap="none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ct val="100000"/>
              <a:buNone/>
            </a:pPr>
            <a:r>
              <a:rPr lang="en-US" sz="1900" dirty="0" smtClean="0">
                <a:latin typeface="Arial"/>
                <a:ea typeface="Arial"/>
                <a:cs typeface="Arial"/>
                <a:sym typeface="Arial"/>
              </a:rPr>
              <a:t>$ </a:t>
            </a:r>
            <a:r>
              <a:rPr lang="ru-RU" sz="1900" dirty="0" smtClean="0">
                <a:latin typeface="Arial"/>
                <a:ea typeface="Arial"/>
                <a:cs typeface="Arial"/>
                <a:sym typeface="Arial"/>
              </a:rPr>
              <a:t>4.9</a:t>
            </a:r>
            <a:r>
              <a:rPr lang="en-US" sz="1900" dirty="0" smtClean="0">
                <a:latin typeface="Arial"/>
                <a:ea typeface="Arial"/>
                <a:cs typeface="Arial"/>
                <a:sym typeface="Arial"/>
              </a:rPr>
              <a:t> million</a:t>
            </a:r>
            <a:endParaRPr dirty="0"/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ct val="100000"/>
              <a:buNone/>
            </a:pPr>
            <a:endParaRPr sz="1700" cap="none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lang="en-US" sz="1700" cap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ACTIVITY LOCATION</a:t>
            </a:r>
            <a:r>
              <a:rPr lang="ru-RU" sz="1700" cap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dirty="0"/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ct val="100000"/>
              <a:buNone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Jalal-Abad, Issyk-Kul, </a:t>
            </a:r>
            <a:r>
              <a:rPr lang="en-US" sz="1900" dirty="0" err="1">
                <a:latin typeface="Arial"/>
                <a:ea typeface="Arial"/>
                <a:cs typeface="Arial"/>
                <a:sym typeface="Arial"/>
              </a:rPr>
              <a:t>Naryn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900" dirty="0" smtClean="0"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Osh oblasts</a:t>
            </a:r>
            <a:endParaRPr dirty="0"/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ct val="100000"/>
              <a:buNone/>
            </a:pPr>
            <a:endParaRPr sz="1700" cap="none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lang="en-US" sz="1700" cap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IMPLEMENTATION PARTNER</a:t>
            </a:r>
            <a:r>
              <a:rPr lang="ru-RU" sz="1700" cap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dirty="0"/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ct val="100000"/>
              <a:buNone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Development Policy Institute (DPI), Kyrgyz Republic</a:t>
            </a:r>
            <a:r>
              <a:rPr lang="ru-RU" sz="19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19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ct val="1000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12/4/2021</a:t>
            </a:r>
            <a:endParaRPr/>
          </a:p>
        </p:txBody>
      </p:sp>
      <p:sp>
        <p:nvSpPr>
          <p:cNvPr id="277" name="Google Shape;277;p3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sp>
        <p:nvSpPr>
          <p:cNvPr id="278" name="Google Shape;278;p3"/>
          <p:cNvSpPr txBox="1">
            <a:spLocks noGrp="1"/>
          </p:cNvSpPr>
          <p:nvPr>
            <p:ph type="title"/>
          </p:nvPr>
        </p:nvSpPr>
        <p:spPr>
          <a:xfrm>
            <a:off x="329979" y="479831"/>
            <a:ext cx="4232968" cy="574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Arial"/>
              <a:buNone/>
            </a:pP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PROJECT INFORMATION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"/>
          <p:cNvSpPr txBox="1">
            <a:spLocks noGrp="1"/>
          </p:cNvSpPr>
          <p:nvPr>
            <p:ph type="body" idx="2"/>
          </p:nvPr>
        </p:nvSpPr>
        <p:spPr>
          <a:xfrm>
            <a:off x="4648200" y="1296987"/>
            <a:ext cx="381030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30188" lvl="0" indent="-128588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None/>
            </a:pPr>
            <a:endParaRPr/>
          </a:p>
        </p:txBody>
      </p:sp>
      <p:pic>
        <p:nvPicPr>
          <p:cNvPr id="280" name="Google Shape;280;p3" descr="D:\Desktop\Mykty Aimak Turar\Successful Aimak 2 templates\Жаны_Талап (4)_обложка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73215" y="161068"/>
            <a:ext cx="4618385" cy="485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"/>
          <p:cNvSpPr txBox="1">
            <a:spLocks noGrp="1"/>
          </p:cNvSpPr>
          <p:nvPr>
            <p:ph type="body" idx="1"/>
          </p:nvPr>
        </p:nvSpPr>
        <p:spPr>
          <a:xfrm>
            <a:off x="253497" y="1285592"/>
            <a:ext cx="3809620" cy="33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0188" lvl="0" indent="-230188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600"/>
              <a:buChar char="•"/>
            </a:pP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Improved management practices </a:t>
            </a:r>
            <a:r>
              <a:rPr lang="ru-RU" dirty="0" smtClean="0"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ru-RU" sz="18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effective delivery of local services 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30188" lvl="0" indent="-230188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Arial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Financial sustainability of local services through: </a:t>
            </a:r>
            <a:endParaRPr dirty="0"/>
          </a:p>
          <a:p>
            <a:pPr marL="684213" lvl="1" indent="-230187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Noto Sans Symbols"/>
              <a:buChar char="✔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Introduction of </a:t>
            </a: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appropriate tariffs </a:t>
            </a:r>
            <a:r>
              <a:rPr lang="ru-RU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684213" lvl="1" indent="-230187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Noto Sans Symbols"/>
              <a:buChar char="✔"/>
            </a:pP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Increasing income</a:t>
            </a:r>
            <a:r>
              <a:rPr lang="ru-RU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684213" lvl="1" indent="-230187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Noto Sans Symbols"/>
              <a:buChar char="✔"/>
            </a:pP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Partnerships 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with local entrepreneurs </a:t>
            </a:r>
            <a:r>
              <a:rPr lang="ru-RU" dirty="0"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684213" lvl="1" indent="-230187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Font typeface="Noto Sans Symbols"/>
              <a:buChar char="✔"/>
            </a:pP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Using IT solutions </a:t>
            </a:r>
            <a:endParaRPr dirty="0"/>
          </a:p>
        </p:txBody>
      </p:sp>
      <p:sp>
        <p:nvSpPr>
          <p:cNvPr id="286" name="Google Shape;286;p4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12/4/2021</a:t>
            </a:r>
            <a:endParaRPr/>
          </a:p>
        </p:txBody>
      </p:sp>
      <p:sp>
        <p:nvSpPr>
          <p:cNvPr id="287" name="Google Shape;287;p4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  <p:sp>
        <p:nvSpPr>
          <p:cNvPr id="288" name="Google Shape;288;p4"/>
          <p:cNvSpPr txBox="1">
            <a:spLocks noGrp="1"/>
          </p:cNvSpPr>
          <p:nvPr>
            <p:ph type="title"/>
          </p:nvPr>
        </p:nvSpPr>
        <p:spPr>
          <a:xfrm>
            <a:off x="253497" y="365254"/>
            <a:ext cx="3704163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Arial"/>
              <a:buNone/>
            </a:pPr>
            <a:r>
              <a:rPr lang="en-US" cap="none" dirty="0">
                <a:latin typeface="Arial"/>
                <a:ea typeface="Arial"/>
                <a:cs typeface="Arial"/>
                <a:sym typeface="Arial"/>
              </a:rPr>
              <a:t>IMPROVED LOCAL SERVICES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4" descr="D:\Desktop\Mykty Aimak Turar\EVENTS\Project launch\Presentation\Photos for presentation\2.jpg"/>
          <p:cNvPicPr preferRelativeResize="0"/>
          <p:nvPr/>
        </p:nvPicPr>
        <p:blipFill rotWithShape="1">
          <a:blip r:embed="rId3">
            <a:alphaModFix/>
          </a:blip>
          <a:srcRect l="16334" r="22504" b="6568"/>
          <a:stretch/>
        </p:blipFill>
        <p:spPr>
          <a:xfrm>
            <a:off x="4198289" y="159744"/>
            <a:ext cx="4793311" cy="4862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"/>
          <p:cNvSpPr txBox="1">
            <a:spLocks noGrp="1"/>
          </p:cNvSpPr>
          <p:nvPr>
            <p:ph type="body" idx="1"/>
          </p:nvPr>
        </p:nvSpPr>
        <p:spPr>
          <a:xfrm>
            <a:off x="5139649" y="1575303"/>
            <a:ext cx="3809696" cy="288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30188" lvl="0" indent="-230188" algn="l" rtl="0"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Citizen engagement in </a:t>
            </a:r>
            <a:r>
              <a:rPr lang="en-US" sz="1800" dirty="0" smtClean="0">
                <a:latin typeface="Arial"/>
                <a:ea typeface="Arial"/>
                <a:cs typeface="Arial"/>
                <a:sym typeface="Arial"/>
              </a:rPr>
              <a:t>service 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quality assessment at the local level</a:t>
            </a:r>
            <a:r>
              <a:rPr lang="ru-RU" sz="18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  <a:p>
            <a:pPr marL="230188" lvl="0" indent="-230188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Active citizen participation in formation of local budgets</a:t>
            </a:r>
            <a:endParaRPr lang="ru-RU" dirty="0"/>
          </a:p>
          <a:p>
            <a:pPr marL="230188" lvl="0" indent="-230188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Outcome: increased level of public trust in the LSG bodies </a:t>
            </a:r>
            <a:endParaRPr lang="ru-RU" sz="1800" dirty="0">
              <a:latin typeface="Arial"/>
              <a:ea typeface="Arial"/>
              <a:cs typeface="Arial"/>
              <a:sym typeface="Arial"/>
            </a:endParaRPr>
          </a:p>
          <a:p>
            <a:pPr marL="230188" lvl="0" indent="-128588" algn="l" rtl="0">
              <a:spcBef>
                <a:spcPts val="800"/>
              </a:spcBef>
              <a:spcAft>
                <a:spcPts val="0"/>
              </a:spcAft>
              <a:buClr>
                <a:srgbClr val="6C6463"/>
              </a:buClr>
              <a:buSzPts val="16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 l="16042" t="8005" r="28551" b="6097"/>
          <a:stretch/>
        </p:blipFill>
        <p:spPr>
          <a:xfrm>
            <a:off x="152400" y="166977"/>
            <a:ext cx="4737652" cy="4863069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12/4/2021</a:t>
            </a:r>
            <a:endParaRPr/>
          </a:p>
        </p:txBody>
      </p:sp>
      <p:sp>
        <p:nvSpPr>
          <p:cNvPr id="297" name="Google Shape;297;p5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298" name="Google Shape;298;p5"/>
          <p:cNvSpPr txBox="1">
            <a:spLocks noGrp="1"/>
          </p:cNvSpPr>
          <p:nvPr>
            <p:ph type="title"/>
          </p:nvPr>
        </p:nvSpPr>
        <p:spPr>
          <a:xfrm>
            <a:off x="5139649" y="446590"/>
            <a:ext cx="392184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Arial"/>
              <a:buNone/>
            </a:pPr>
            <a:r>
              <a:rPr lang="en-US" cap="none" dirty="0">
                <a:latin typeface="Arial"/>
                <a:ea typeface="Arial"/>
                <a:cs typeface="Arial"/>
                <a:sym typeface="Arial"/>
              </a:rPr>
              <a:t>LSG ACCOUNTABILITY &amp; CITIZEN </a:t>
            </a:r>
            <a:r>
              <a:rPr lang="en-US" cap="none" dirty="0" smtClean="0">
                <a:latin typeface="Arial"/>
                <a:ea typeface="Arial"/>
                <a:cs typeface="Arial"/>
                <a:sym typeface="Arial"/>
              </a:rPr>
              <a:t>ENGAGEMENT</a:t>
            </a:r>
            <a:endParaRPr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"/>
          <p:cNvSpPr txBox="1">
            <a:spLocks noGrp="1"/>
          </p:cNvSpPr>
          <p:nvPr>
            <p:ph type="body" idx="1"/>
          </p:nvPr>
        </p:nvSpPr>
        <p:spPr>
          <a:xfrm>
            <a:off x="4763029" y="1186004"/>
            <a:ext cx="3809696" cy="3659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30188" lvl="0" indent="-2301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</a:pPr>
            <a:r>
              <a:rPr lang="en-US" sz="1800" dirty="0" smtClean="0">
                <a:latin typeface="Arial"/>
                <a:ea typeface="Arial"/>
                <a:cs typeface="Arial"/>
                <a:sym typeface="Arial"/>
              </a:rPr>
              <a:t>Exchanging best practices in service delivery at national and regional 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events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8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230188" lvl="0" indent="-2301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</a:pPr>
            <a:r>
              <a:rPr lang="en-US" sz="1800" dirty="0" smtClean="0">
                <a:latin typeface="Arial"/>
                <a:ea typeface="Arial"/>
                <a:cs typeface="Arial"/>
                <a:sym typeface="Arial"/>
              </a:rPr>
              <a:t>LSGs 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Best </a:t>
            </a:r>
            <a:r>
              <a:rPr lang="en-US" sz="1800" dirty="0" smtClean="0">
                <a:latin typeface="Arial"/>
                <a:ea typeface="Arial"/>
                <a:cs typeface="Arial"/>
                <a:sym typeface="Arial"/>
              </a:rPr>
              <a:t>Practices Portal by the 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Academy of Local Governance of Central Asia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8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230188" lvl="0" indent="-2301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800"/>
              <a:buChar char="•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Joint search for effective solutions and their implementation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C6463"/>
              </a:buClr>
              <a:buSzPts val="18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6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12/4/2021</a:t>
            </a:r>
            <a:endParaRPr/>
          </a:p>
        </p:txBody>
      </p:sp>
      <p:sp>
        <p:nvSpPr>
          <p:cNvPr id="305" name="Google Shape;305;p6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sp>
        <p:nvSpPr>
          <p:cNvPr id="306" name="Google Shape;306;p6"/>
          <p:cNvSpPr txBox="1">
            <a:spLocks noGrp="1"/>
          </p:cNvSpPr>
          <p:nvPr>
            <p:ph type="title"/>
          </p:nvPr>
        </p:nvSpPr>
        <p:spPr>
          <a:xfrm>
            <a:off x="4835457" y="459652"/>
            <a:ext cx="36949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SHARING EXPERIENCE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Google Shape;307;p6" descr="Изображение выглядит как человек, мальчик&#10;&#10;Автоматически созданное описание"/>
          <p:cNvPicPr preferRelativeResize="0"/>
          <p:nvPr/>
        </p:nvPicPr>
        <p:blipFill rotWithShape="1">
          <a:blip r:embed="rId3">
            <a:alphaModFix/>
          </a:blip>
          <a:srcRect l="19613" t="11713" r="26064" b="3"/>
          <a:stretch/>
        </p:blipFill>
        <p:spPr>
          <a:xfrm>
            <a:off x="152400" y="159025"/>
            <a:ext cx="4387795" cy="4871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"/>
          <p:cNvSpPr txBox="1">
            <a:spLocks noGrp="1"/>
          </p:cNvSpPr>
          <p:nvPr>
            <p:ph type="body" idx="1"/>
          </p:nvPr>
        </p:nvSpPr>
        <p:spPr>
          <a:xfrm>
            <a:off x="277588" y="1140109"/>
            <a:ext cx="8349577" cy="1391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30188" lvl="0" indent="-230188" algn="l" rtl="0">
              <a:spcBef>
                <a:spcPts val="0"/>
              </a:spcBef>
              <a:spcAft>
                <a:spcPts val="600"/>
              </a:spcAft>
              <a:buClr>
                <a:srgbClr val="6C6463"/>
              </a:buClr>
              <a:buSzPts val="1800"/>
              <a:buChar char="•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Legislative initiatives </a:t>
            </a:r>
            <a:r>
              <a:rPr lang="en-US" sz="1800" dirty="0" smtClean="0">
                <a:latin typeface="Arial"/>
                <a:ea typeface="Arial"/>
                <a:cs typeface="Arial"/>
                <a:sym typeface="Arial"/>
              </a:rPr>
              <a:t>for local self-governance 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development </a:t>
            </a:r>
          </a:p>
          <a:p>
            <a:pPr marL="230188" lvl="0" indent="-230188" algn="l" rtl="0">
              <a:spcBef>
                <a:spcPts val="0"/>
              </a:spcBef>
              <a:spcAft>
                <a:spcPts val="600"/>
              </a:spcAft>
              <a:buClr>
                <a:srgbClr val="6C6463"/>
              </a:buClr>
              <a:buSzPts val="1800"/>
              <a:buChar char="•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Participation of </a:t>
            </a:r>
            <a:r>
              <a:rPr lang="en-US" sz="1800" dirty="0" smtClean="0">
                <a:latin typeface="Arial"/>
                <a:ea typeface="Arial"/>
                <a:cs typeface="Arial"/>
                <a:sym typeface="Arial"/>
              </a:rPr>
              <a:t>LSG 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bodies in discussions</a:t>
            </a:r>
          </a:p>
          <a:p>
            <a:pPr marL="230188" lvl="0" indent="-230188" algn="l" rtl="0">
              <a:spcBef>
                <a:spcPts val="0"/>
              </a:spcBef>
              <a:spcAft>
                <a:spcPts val="600"/>
              </a:spcAft>
              <a:buClr>
                <a:srgbClr val="6C6463"/>
              </a:buClr>
              <a:buSzPts val="1800"/>
              <a:buChar char="•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Support to the Union of LSGs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7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12/4/2021</a:t>
            </a:r>
            <a:endParaRPr/>
          </a:p>
        </p:txBody>
      </p:sp>
      <p:sp>
        <p:nvSpPr>
          <p:cNvPr id="314" name="Google Shape;314;p7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  <p:sp>
        <p:nvSpPr>
          <p:cNvPr id="315" name="Google Shape;315;p7"/>
          <p:cNvSpPr txBox="1">
            <a:spLocks noGrp="1"/>
          </p:cNvSpPr>
          <p:nvPr>
            <p:ph type="title"/>
          </p:nvPr>
        </p:nvSpPr>
        <p:spPr>
          <a:xfrm>
            <a:off x="373004" y="438437"/>
            <a:ext cx="71777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BA0C2F"/>
              </a:buClr>
              <a:buSzPts val="2400"/>
              <a:buFont typeface="Arial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PROMOTION </a:t>
            </a: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LSG INTERESTS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7" descr="https://lh4.googleusercontent.com/WZS-0dukkN9qZs6YODZa_Wk5s6sP4iFbGa2RUgSxdZRfGFvTEzKHxmDjoZroTK4PhnoIQl1oKX7kpwMqEC7wECh1M3LDZJCiiZf2a3Cu0nK82FYpb7xJJ-2hTXE3x7nFfrwcgfs"/>
          <p:cNvPicPr preferRelativeResize="0"/>
          <p:nvPr/>
        </p:nvPicPr>
        <p:blipFill rotWithShape="1">
          <a:blip r:embed="rId3">
            <a:alphaModFix/>
          </a:blip>
          <a:srcRect l="23398" t="14511" r="1531" b="50872"/>
          <a:stretch/>
        </p:blipFill>
        <p:spPr>
          <a:xfrm>
            <a:off x="152400" y="2737442"/>
            <a:ext cx="8839200" cy="229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8"/>
          <p:cNvSpPr txBox="1">
            <a:spLocks noGrp="1"/>
          </p:cNvSpPr>
          <p:nvPr>
            <p:ph type="body" idx="1"/>
          </p:nvPr>
        </p:nvSpPr>
        <p:spPr>
          <a:xfrm rot="-5400000">
            <a:off x="7862313" y="1098609"/>
            <a:ext cx="207391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USAID / Оливье Леблан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8"/>
          <p:cNvSpPr txBox="1">
            <a:spLocks noGrp="1"/>
          </p:cNvSpPr>
          <p:nvPr>
            <p:ph type="dt" idx="10"/>
          </p:nvPr>
        </p:nvSpPr>
        <p:spPr>
          <a:xfrm>
            <a:off x="1524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12/4/2021</a:t>
            </a:r>
            <a:endParaRPr/>
          </a:p>
        </p:txBody>
      </p:sp>
      <p:sp>
        <p:nvSpPr>
          <p:cNvPr id="323" name="Google Shape;323;p8"/>
          <p:cNvSpPr txBox="1">
            <a:spLocks noGrp="1"/>
          </p:cNvSpPr>
          <p:nvPr>
            <p:ph type="sldNum" idx="12"/>
          </p:nvPr>
        </p:nvSpPr>
        <p:spPr>
          <a:xfrm>
            <a:off x="6858000" y="4845380"/>
            <a:ext cx="21336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  <p:sp>
        <p:nvSpPr>
          <p:cNvPr id="324" name="Google Shape;324;p8"/>
          <p:cNvSpPr txBox="1">
            <a:spLocks noGrp="1"/>
          </p:cNvSpPr>
          <p:nvPr>
            <p:ph type="subTitle" idx="2"/>
          </p:nvPr>
        </p:nvSpPr>
        <p:spPr>
          <a:xfrm>
            <a:off x="4210897" y="3225639"/>
            <a:ext cx="3064666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 cap="small" dirty="0">
                <a:latin typeface="Arial"/>
                <a:ea typeface="Arial"/>
                <a:cs typeface="Arial"/>
                <a:sym typeface="Arial"/>
              </a:rPr>
              <a:t>DPI </a:t>
            </a:r>
            <a:r>
              <a:rPr lang="en-US" sz="1400" b="0" i="0" u="none" strike="noStrike" cap="small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CONTACT</a:t>
            </a:r>
            <a:r>
              <a:rPr lang="ru-RU" sz="1400" cap="small" dirty="0">
                <a:latin typeface="Arial"/>
                <a:ea typeface="Arial"/>
                <a:cs typeface="Arial"/>
                <a:sym typeface="Arial"/>
              </a:rPr>
              <a:t>: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Sabina </a:t>
            </a:r>
            <a:r>
              <a:rPr lang="en-US" sz="1400" dirty="0" err="1">
                <a:latin typeface="Arial"/>
                <a:ea typeface="Arial"/>
                <a:cs typeface="Arial"/>
                <a:sym typeface="Arial"/>
              </a:rPr>
              <a:t>Gradwal</a:t>
            </a:r>
            <a:r>
              <a:rPr lang="ru-RU" sz="14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ru-RU" sz="1400" dirty="0">
                <a:latin typeface="Arial"/>
                <a:ea typeface="Arial"/>
                <a:cs typeface="Arial"/>
                <a:sym typeface="Arial"/>
              </a:rPr>
              <a:t>sgradwal@dpi.kg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8"/>
          <p:cNvSpPr txBox="1"/>
          <p:nvPr/>
        </p:nvSpPr>
        <p:spPr>
          <a:xfrm>
            <a:off x="4186484" y="1040590"/>
            <a:ext cx="3064666" cy="1209781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ru-RU" sz="1400" b="0" i="0" u="none" strike="noStrike" cap="small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USAID</a:t>
            </a:r>
            <a:r>
              <a:rPr lang="en-US" sz="1400" b="0" i="0" u="none" strike="noStrike" cap="small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small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CONTACT</a:t>
            </a:r>
            <a:r>
              <a:rPr lang="ru-RU" sz="1400" b="0" i="0" u="none" strike="noStrike" cap="small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Timurlan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Baiserkeev</a:t>
            </a:r>
            <a:r>
              <a:rPr lang="ru-RU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tbaiserkeev@usaid.gov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02F6C"/>
      </a:dk2>
      <a:lt2>
        <a:srgbClr val="BA0C2F"/>
      </a:lt2>
      <a:accent1>
        <a:srgbClr val="002F6C"/>
      </a:accent1>
      <a:accent2>
        <a:srgbClr val="BA0C2F"/>
      </a:accent2>
      <a:accent3>
        <a:srgbClr val="6C6463"/>
      </a:accent3>
      <a:accent4>
        <a:srgbClr val="000000"/>
      </a:accent4>
      <a:accent5>
        <a:srgbClr val="CFCDC9"/>
      </a:accent5>
      <a:accent6>
        <a:srgbClr val="0067B9"/>
      </a:accent6>
      <a:hlink>
        <a:srgbClr val="6C6463"/>
      </a:hlink>
      <a:folHlink>
        <a:srgbClr val="CFCD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237</Words>
  <Application>Microsoft Office PowerPoint</Application>
  <PresentationFormat>Произвольный</PresentationFormat>
  <Paragraphs>66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Noto Sans Symbols</vt:lpstr>
      <vt:lpstr>Calibri</vt:lpstr>
      <vt:lpstr>Gill Sans</vt:lpstr>
      <vt:lpstr>Office Theme</vt:lpstr>
      <vt:lpstr>USAID’S SUCCESSFUL AIMAK 2 PROJECT</vt:lpstr>
      <vt:lpstr>PROJECT GOAL</vt:lpstr>
      <vt:lpstr>PROJECT INFORMATION</vt:lpstr>
      <vt:lpstr>IMPROVED LOCAL SERVICES</vt:lpstr>
      <vt:lpstr>LSG ACCOUNTABILITY &amp; CITIZEN ENGAGEMENT</vt:lpstr>
      <vt:lpstr>SHARING EXPERIENCE</vt:lpstr>
      <vt:lpstr>PROMOTION OF LSG INTERESTS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USAID SUCCESSFUL AIMAK 2 PROJECT</dc:title>
  <dc:creator>Will Cameron</dc:creator>
  <cp:lastModifiedBy>Turar</cp:lastModifiedBy>
  <cp:revision>4</cp:revision>
  <dcterms:created xsi:type="dcterms:W3CDTF">2015-12-15T14:16:42Z</dcterms:created>
  <dcterms:modified xsi:type="dcterms:W3CDTF">2021-12-21T07:53:15Z</dcterms:modified>
</cp:coreProperties>
</file>